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140" r:id="rId3"/>
    <p:sldId id="1142" r:id="rId4"/>
    <p:sldId id="1159" r:id="rId5"/>
    <p:sldId id="1143" r:id="rId6"/>
    <p:sldId id="1144" r:id="rId7"/>
    <p:sldId id="1160" r:id="rId8"/>
    <p:sldId id="1145" r:id="rId9"/>
    <p:sldId id="1146" r:id="rId10"/>
    <p:sldId id="1147" r:id="rId11"/>
    <p:sldId id="1162" r:id="rId12"/>
    <p:sldId id="1163" r:id="rId13"/>
    <p:sldId id="1148" r:id="rId14"/>
    <p:sldId id="1149" r:id="rId15"/>
    <p:sldId id="1156" r:id="rId16"/>
    <p:sldId id="1157" r:id="rId17"/>
    <p:sldId id="1158" r:id="rId18"/>
    <p:sldId id="1165" r:id="rId19"/>
    <p:sldId id="1150" r:id="rId20"/>
    <p:sldId id="1164" r:id="rId21"/>
    <p:sldId id="1151" r:id="rId22"/>
    <p:sldId id="1152" r:id="rId23"/>
    <p:sldId id="1153" r:id="rId24"/>
    <p:sldId id="1166"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第十八章</a:t>
            </a:r>
            <a:r>
              <a:rPr lang="zh-CN" altLang="en-US" sz="54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电功率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母题变式提优（二）电</a:t>
            </a:r>
            <a:r>
              <a:rPr lang="zh-CN" altLang="en-US" sz="4800" b="0">
                <a:solidFill>
                  <a:srgbClr val="000000"/>
                </a:solidFill>
                <a:latin typeface="宋体" panose="02010600030101010101" pitchFamily="2" charset="-122"/>
                <a:cs typeface="微软雅黑" panose="020B0503020204020204" pitchFamily="34" charset="-122"/>
              </a:rPr>
              <a:t>、</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热综合计算</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）低温挡的功率；</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表格 6"/>
          <p:cNvGraphicFramePr>
            <a:graphicFrameLocks noGrp="1"/>
          </p:cNvGraphicFramePr>
          <p:nvPr/>
        </p:nvGraphicFramePr>
        <p:xfrm>
          <a:off x="6959302" y="1381101"/>
          <a:ext cx="4294703" cy="2032964"/>
        </p:xfrm>
        <a:graphic>
          <a:graphicData uri="http://schemas.openxmlformats.org/drawingml/2006/table">
            <a:tbl>
              <a:tblPr firstRow="1" firstCol="1" bandRow="1"/>
              <a:tblGrid>
                <a:gridCol w="2050174">
                  <a:extLst>
                    <a:ext uri="{9D8B030D-6E8A-4147-A177-3AD203B41FA5}">
                      <a16:colId xmlns:a16="http://schemas.microsoft.com/office/drawing/2014/main" val="20000"/>
                    </a:ext>
                  </a:extLst>
                </a:gridCol>
                <a:gridCol w="2244529">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rowSpan="3">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额定功率</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1576">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低温挡</a:t>
                      </a:r>
                      <a:r>
                        <a:rPr lang="en-US" alt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_______</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8" name="矩形 7"/>
          <p:cNvSpPr/>
          <p:nvPr/>
        </p:nvSpPr>
        <p:spPr>
          <a:xfrm>
            <a:off x="478582" y="3799738"/>
            <a:ext cx="1025474" cy="461665"/>
          </a:xfrm>
          <a:prstGeom prst="rect">
            <a:avLst/>
          </a:prstGeom>
        </p:spPr>
        <p:txBody>
          <a:bodyPr wrap="none">
            <a:spAutoFit/>
          </a:bodyPr>
          <a:lstStyle/>
          <a:p>
            <a:r>
              <a:rPr lang="en-US" altLang="zh-CN" sz="2400"/>
              <a:t>220 W</a:t>
            </a:r>
            <a:endParaRPr lang="zh-CN" altLang="en-US"/>
          </a:p>
        </p:txBody>
      </p:sp>
      <mc:AlternateContent xmlns:mc="http://schemas.openxmlformats.org/markup-compatibility/2006" xmlns:a14="http://schemas.microsoft.com/office/drawing/2010/main">
        <mc:Choice Requires="a14">
          <p:sp>
            <p:nvSpPr>
              <p:cNvPr id="9" name="矩形 8"/>
              <p:cNvSpPr/>
              <p:nvPr/>
            </p:nvSpPr>
            <p:spPr>
              <a:xfrm>
                <a:off x="360854" y="4221088"/>
                <a:ext cx="11485848" cy="2315699"/>
              </a:xfrm>
              <a:prstGeom prst="rect">
                <a:avLst/>
              </a:prstGeom>
            </p:spPr>
            <p:txBody>
              <a:bodyPr wrap="square">
                <a:spAutoFit/>
              </a:bodyPr>
              <a:lstStyle/>
              <a:p>
                <a:pPr algn="dist">
                  <a:lnSpc>
                    <a:spcPct val="150000"/>
                  </a:lnSpc>
                </a:pP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AEEF"/>
                    </a:solidFill>
                    <a:ea typeface="黑体" panose="02010609060101010101" pitchFamily="49" charset="-122"/>
                    <a:cs typeface="Times New Roman" panose="02020603050405020304" pitchFamily="18" charset="0"/>
                  </a:rPr>
                  <a:t>解析</a:t>
                </a: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由题图乙可知，当开关</a:t>
                </a:r>
                <a:r>
                  <a:rPr lang="en-US" altLang="zh-CN" sz="2400" b="0">
                    <a:solidFill>
                      <a:srgbClr val="000000"/>
                    </a:solidFill>
                    <a:cs typeface="Times New Roman" panose="02020603050405020304" pitchFamily="18" charset="0"/>
                  </a:rPr>
                  <a:t>S</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闭合，</a:t>
                </a:r>
                <a:r>
                  <a:rPr lang="en-US" altLang="zh-CN" sz="2400" b="0">
                    <a:solidFill>
                      <a:srgbClr val="000000"/>
                    </a:solidFill>
                    <a:cs typeface="Times New Roman" panose="02020603050405020304" pitchFamily="18" charset="0"/>
                  </a:rPr>
                  <a:t>S</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接</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时，</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并联，根据并联电路的电阻</a:t>
                </a:r>
                <a:endParaRPr lang="en-US" altLang="zh-CN" sz="2400" b="0">
                  <a:solidFill>
                    <a:srgbClr val="000000"/>
                  </a:solidFill>
                  <a:cs typeface="Times New Roman" panose="02020603050405020304" pitchFamily="18" charset="0"/>
                </a:endParaRPr>
              </a:p>
              <a:p>
                <a:pPr algn="dist">
                  <a:lnSpc>
                    <a:spcPct val="110000"/>
                  </a:lnSpc>
                </a:pPr>
                <a:r>
                  <a:rPr lang="zh-CN" altLang="zh-CN" sz="2400" b="0">
                    <a:solidFill>
                      <a:srgbClr val="000000"/>
                    </a:solidFill>
                    <a:cs typeface="Times New Roman" panose="02020603050405020304" pitchFamily="18" charset="0"/>
                  </a:rPr>
                  <a:t>特点可知，此时电路中的总电阻最小，由</a:t>
                </a:r>
                <a:r>
                  <a:rPr lang="en-US" altLang="zh-CN" sz="2400" b="0" i="1">
                    <a:solidFill>
                      <a:srgbClr val="000000"/>
                    </a:solidFill>
                    <a:cs typeface="Times New Roman" panose="02020603050405020304" pitchFamily="18" charset="0"/>
                  </a:rPr>
                  <a:t>P</a:t>
                </a:r>
                <a:r>
                  <a:rPr lang="zh-CN" altLang="zh-CN" sz="2400" b="0">
                    <a:solidFill>
                      <a:srgbClr val="000000"/>
                    </a:solidFill>
                    <a:cs typeface="Times New Roman" panose="02020603050405020304" pitchFamily="18" charset="0"/>
                  </a:rPr>
                  <a:t>＝</a:t>
                </a:r>
                <a14:m>
                  <m:oMath xmlns:m="http://schemas.openxmlformats.org/officeDocument/2006/math">
                    <m:f>
                      <m:fPr>
                        <m:ctrlPr>
                          <a:rPr lang="zh-CN" altLang="zh-CN" sz="2400" b="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b="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b="0" i="1">
                                <a:solidFill>
                                  <a:srgbClr val="000000"/>
                                </a:solidFill>
                                <a:latin typeface="Cambria Math" panose="02040503050406030204" pitchFamily="18" charset="0"/>
                                <a:cs typeface="Times New Roman" panose="02020603050405020304" pitchFamily="18" charset="0"/>
                              </a:rPr>
                              <m:t>𝑈</m:t>
                            </m:r>
                          </m:e>
                          <m:sup>
                            <m:r>
                              <a:rPr lang="en-US" altLang="zh-CN" sz="2400" b="0">
                                <a:solidFill>
                                  <a:srgbClr val="000000"/>
                                </a:solidFill>
                                <a:latin typeface="Cambria Math" panose="02040503050406030204" pitchFamily="18" charset="0"/>
                                <a:cs typeface="Times New Roman" panose="02020603050405020304" pitchFamily="18" charset="0"/>
                              </a:rPr>
                              <m:t>2</m:t>
                            </m:r>
                          </m:sup>
                        </m:sSup>
                      </m:num>
                      <m:den>
                        <m:r>
                          <a:rPr lang="en-US" altLang="zh-CN" sz="2400" b="0" i="1">
                            <a:solidFill>
                              <a:srgbClr val="000000"/>
                            </a:solidFill>
                            <a:latin typeface="Cambria Math" panose="02040503050406030204" pitchFamily="18" charset="0"/>
                            <a:cs typeface="Times New Roman" panose="02020603050405020304" pitchFamily="18" charset="0"/>
                          </a:rPr>
                          <m:t>𝑅</m:t>
                        </m:r>
                      </m:den>
                    </m:f>
                  </m:oMath>
                </a14:m>
                <a:r>
                  <a:rPr lang="zh-CN" altLang="zh-CN" sz="2400" b="0">
                    <a:solidFill>
                      <a:srgbClr val="000000"/>
                    </a:solidFill>
                    <a:cs typeface="Times New Roman" panose="02020603050405020304" pitchFamily="18" charset="0"/>
                  </a:rPr>
                  <a:t>可知，电路中的总功率最大，电中药</a:t>
                </a:r>
                <a:endParaRPr lang="en-US" altLang="zh-CN" sz="2400" b="0">
                  <a:solidFill>
                    <a:srgbClr val="000000"/>
                  </a:solidFill>
                  <a:cs typeface="Times New Roman" panose="02020603050405020304" pitchFamily="18" charset="0"/>
                </a:endParaRPr>
              </a:p>
              <a:p>
                <a:pPr algn="just">
                  <a:lnSpc>
                    <a:spcPct val="150000"/>
                  </a:lnSpc>
                </a:pPr>
                <a:r>
                  <a:rPr lang="zh-CN" altLang="zh-CN" sz="2400" b="0">
                    <a:solidFill>
                      <a:srgbClr val="000000"/>
                    </a:solidFill>
                    <a:cs typeface="Times New Roman" panose="02020603050405020304" pitchFamily="18" charset="0"/>
                  </a:rPr>
                  <a:t>锅处于高温挡；当开关</a:t>
                </a:r>
                <a:r>
                  <a:rPr lang="en-US" altLang="zh-CN" sz="2400" b="0">
                    <a:solidFill>
                      <a:srgbClr val="000000"/>
                    </a:solidFill>
                    <a:cs typeface="Times New Roman" panose="02020603050405020304" pitchFamily="18" charset="0"/>
                  </a:rPr>
                  <a:t>S</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断开、</a:t>
                </a:r>
                <a:r>
                  <a:rPr lang="en-US" altLang="zh-CN" sz="2400" b="0">
                    <a:solidFill>
                      <a:srgbClr val="000000"/>
                    </a:solidFill>
                    <a:cs typeface="Times New Roman" panose="02020603050405020304" pitchFamily="18" charset="0"/>
                  </a:rPr>
                  <a:t>S</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接</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时，</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串联，根据串联电路的电阻特点可知，此时电路中的总电阻最大，</a:t>
                </a:r>
                <a:endParaRPr lang="zh-CN" altLang="en-US"/>
              </a:p>
            </p:txBody>
          </p:sp>
        </mc:Choice>
        <mc:Fallback xmlns="">
          <p:sp>
            <p:nvSpPr>
              <p:cNvPr id="9" name="矩形 8"/>
              <p:cNvSpPr>
                <a:spLocks noRot="1" noChangeAspect="1" noMove="1" noResize="1" noEditPoints="1" noAdjustHandles="1" noChangeArrowheads="1" noChangeShapeType="1" noTextEdit="1"/>
              </p:cNvSpPr>
              <p:nvPr/>
            </p:nvSpPr>
            <p:spPr>
              <a:xfrm>
                <a:off x="360854" y="4221088"/>
                <a:ext cx="11485848" cy="2315699"/>
              </a:xfrm>
              <a:prstGeom prst="rect">
                <a:avLst/>
              </a:prstGeom>
              <a:blipFill rotWithShape="1">
                <a:blip r:embed="rId2"/>
                <a:stretch>
                  <a:fillRect l="-2" t="-10" r="1" b="4"/>
                </a:stretch>
              </a:blipFill>
            </p:spPr>
            <p:txBody>
              <a:bodyPr/>
              <a:lstStyle/>
              <a:p>
                <a:r>
                  <a:rPr lang="zh-CN" altLang="en-US">
                    <a:noFill/>
                  </a:rPr>
                  <a:t> </a:t>
                </a:r>
              </a:p>
            </p:txBody>
          </p:sp>
        </mc:Fallback>
      </mc:AlternateContent>
      <p:sp>
        <p:nvSpPr>
          <p:cNvPr id="10" name="矩形 9"/>
          <p:cNvSpPr/>
          <p:nvPr/>
        </p:nvSpPr>
        <p:spPr>
          <a:xfrm>
            <a:off x="2174843" y="2872451"/>
            <a:ext cx="3559058" cy="646331"/>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11" name="kk419.jpg" descr="id:2147501701;FounderCES"/>
          <p:cNvPicPr/>
          <p:nvPr/>
        </p:nvPicPr>
        <p:blipFill>
          <a:blip r:embed="rId3"/>
          <a:stretch>
            <a:fillRect/>
          </a:stretch>
        </p:blipFill>
        <p:spPr>
          <a:xfrm>
            <a:off x="1437005" y="1453515"/>
            <a:ext cx="1721485" cy="1607185"/>
          </a:xfrm>
          <a:prstGeom prst="rect">
            <a:avLst/>
          </a:prstGeom>
        </p:spPr>
      </p:pic>
      <p:sp>
        <p:nvSpPr>
          <p:cNvPr id="12" name="矩形 11"/>
          <p:cNvSpPr/>
          <p:nvPr/>
        </p:nvSpPr>
        <p:spPr>
          <a:xfrm>
            <a:off x="2926690" y="3296716"/>
            <a:ext cx="1800493" cy="646331"/>
          </a:xfrm>
          <a:prstGeom prst="rect">
            <a:avLst/>
          </a:prstGeom>
        </p:spPr>
        <p:txBody>
          <a:bodyPr wrap="none">
            <a:spAutoFit/>
          </a:bodyPr>
          <a:lstStyle/>
          <a:p>
            <a:pPr lvl="0" algn="ctr"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Times New Roman" panose="02020603050405020304"/>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13" name="kk420.jpg" descr="id:2147501708;FounderCES"/>
          <p:cNvPicPr/>
          <p:nvPr/>
        </p:nvPicPr>
        <p:blipFill>
          <a:blip r:embed="rId4"/>
          <a:stretch>
            <a:fillRect/>
          </a:stretch>
        </p:blipFill>
        <p:spPr>
          <a:xfrm>
            <a:off x="3817620" y="1656715"/>
            <a:ext cx="2642870" cy="11950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218745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可知，电路中的总功率最小，电中药锅处于低温挡；当开关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的简单电路，电中药锅处于中温挡；由表格数据可知，电中药锅中温挡</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中</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440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746120"/>
                <a:ext cx="11485848" cy="2187458"/>
              </a:xfrm>
              <a:blipFill rotWithShape="1">
                <a:blip r:embed="rId2"/>
                <a:stretch>
                  <a:fillRect l="-2" t="-29" r="1" b="-5986"/>
                </a:stretch>
              </a:blipFill>
            </p:spPr>
            <p:txBody>
              <a:bodyPr/>
              <a:lstStyle/>
              <a:p>
                <a:r>
                  <a:rPr lang="zh-CN" altLang="en-US">
                    <a:noFill/>
                  </a:rPr>
                  <a:t> </a:t>
                </a:r>
              </a:p>
            </p:txBody>
          </p:sp>
        </mc:Fallback>
      </mc:AlternateContent>
      <p:graphicFrame>
        <p:nvGraphicFramePr>
          <p:cNvPr id="8" name="表格 7"/>
          <p:cNvGraphicFramePr>
            <a:graphicFrameLocks noGrp="1"/>
          </p:cNvGraphicFramePr>
          <p:nvPr/>
        </p:nvGraphicFramePr>
        <p:xfrm>
          <a:off x="6786307" y="3541341"/>
          <a:ext cx="4294703" cy="2032964"/>
        </p:xfrm>
        <a:graphic>
          <a:graphicData uri="http://schemas.openxmlformats.org/drawingml/2006/table">
            <a:tbl>
              <a:tblPr firstRow="1" firstCol="1" bandRow="1"/>
              <a:tblGrid>
                <a:gridCol w="2050174">
                  <a:extLst>
                    <a:ext uri="{9D8B030D-6E8A-4147-A177-3AD203B41FA5}">
                      <a16:colId xmlns:a16="http://schemas.microsoft.com/office/drawing/2014/main" val="20000"/>
                    </a:ext>
                  </a:extLst>
                </a:gridCol>
                <a:gridCol w="2244529">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rowSpan="3">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额定功率</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1576">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低温挡</a:t>
                      </a:r>
                      <a:r>
                        <a:rPr lang="en-US" alt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_______</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2" name="矩形 1"/>
          <p:cNvSpPr/>
          <p:nvPr/>
        </p:nvSpPr>
        <p:spPr>
          <a:xfrm>
            <a:off x="2031333" y="4953346"/>
            <a:ext cx="3559058" cy="646331"/>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9" name="kk419.jpg" descr="id:2147501701;FounderCES"/>
          <p:cNvPicPr/>
          <p:nvPr/>
        </p:nvPicPr>
        <p:blipFill>
          <a:blip r:embed="rId3"/>
          <a:stretch>
            <a:fillRect/>
          </a:stretch>
        </p:blipFill>
        <p:spPr>
          <a:xfrm>
            <a:off x="1293495" y="3534410"/>
            <a:ext cx="1721485" cy="1607185"/>
          </a:xfrm>
          <a:prstGeom prst="rect">
            <a:avLst/>
          </a:prstGeom>
        </p:spPr>
      </p:pic>
      <p:sp>
        <p:nvSpPr>
          <p:cNvPr id="10" name="矩形 9"/>
          <p:cNvSpPr/>
          <p:nvPr/>
        </p:nvSpPr>
        <p:spPr>
          <a:xfrm>
            <a:off x="2783180" y="5377611"/>
            <a:ext cx="1800493" cy="646331"/>
          </a:xfrm>
          <a:prstGeom prst="rect">
            <a:avLst/>
          </a:prstGeom>
        </p:spPr>
        <p:txBody>
          <a:bodyPr wrap="none">
            <a:spAutoFit/>
          </a:bodyPr>
          <a:lstStyle/>
          <a:p>
            <a:pPr lvl="0" algn="ctr"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Times New Roman" panose="02020603050405020304"/>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11" name="kk420.jpg" descr="id:2147501708;FounderCES"/>
          <p:cNvPicPr/>
          <p:nvPr/>
        </p:nvPicPr>
        <p:blipFill>
          <a:blip r:embed="rId4"/>
          <a:stretch>
            <a:fillRect/>
          </a:stretch>
        </p:blipFill>
        <p:spPr>
          <a:xfrm>
            <a:off x="3674110" y="3737610"/>
            <a:ext cx="2642870" cy="119507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2562176"/>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并联电路中的总功率等于各用电器的电功率之和，则高温挡工作时，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880 W</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440 W</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440 W</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440</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根据串联电路的电阻特点可知，</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的串联总电阻</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低温挡的功率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746120"/>
                <a:ext cx="11485848" cy="2562176"/>
              </a:xfrm>
              <a:blipFill rotWithShape="1">
                <a:blip r:embed="rId2"/>
                <a:stretch>
                  <a:fillRect l="-2" t="-25" r="1" b="-7586"/>
                </a:stretch>
              </a:blipFill>
            </p:spPr>
            <p:txBody>
              <a:bodyPr/>
              <a:lstStyle/>
              <a:p>
                <a:r>
                  <a:rPr lang="zh-CN" altLang="en-US">
                    <a:noFill/>
                  </a:rPr>
                  <a:t> </a:t>
                </a:r>
              </a:p>
            </p:txBody>
          </p:sp>
        </mc:Fallback>
      </mc:AlternateContent>
      <p:graphicFrame>
        <p:nvGraphicFramePr>
          <p:cNvPr id="8" name="表格 7"/>
          <p:cNvGraphicFramePr>
            <a:graphicFrameLocks noGrp="1"/>
          </p:cNvGraphicFramePr>
          <p:nvPr/>
        </p:nvGraphicFramePr>
        <p:xfrm>
          <a:off x="6959302" y="3567219"/>
          <a:ext cx="4294703" cy="2032964"/>
        </p:xfrm>
        <a:graphic>
          <a:graphicData uri="http://schemas.openxmlformats.org/drawingml/2006/table">
            <a:tbl>
              <a:tblPr firstRow="1" firstCol="1" bandRow="1"/>
              <a:tblGrid>
                <a:gridCol w="2050174">
                  <a:extLst>
                    <a:ext uri="{9D8B030D-6E8A-4147-A177-3AD203B41FA5}">
                      <a16:colId xmlns:a16="http://schemas.microsoft.com/office/drawing/2014/main" val="20000"/>
                    </a:ext>
                  </a:extLst>
                </a:gridCol>
                <a:gridCol w="2244529">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rowSpan="3">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额定功率</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1576">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低温挡</a:t>
                      </a:r>
                      <a:r>
                        <a:rPr lang="en-US" alt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_______</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2" name="矩形 1"/>
          <p:cNvSpPr/>
          <p:nvPr/>
        </p:nvSpPr>
        <p:spPr>
          <a:xfrm>
            <a:off x="1959578" y="5240366"/>
            <a:ext cx="3559058" cy="646331"/>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9" name="kk419.jpg" descr="id:2147501701;FounderCES"/>
          <p:cNvPicPr/>
          <p:nvPr/>
        </p:nvPicPr>
        <p:blipFill>
          <a:blip r:embed="rId3"/>
          <a:stretch>
            <a:fillRect/>
          </a:stretch>
        </p:blipFill>
        <p:spPr>
          <a:xfrm>
            <a:off x="1221740" y="3821430"/>
            <a:ext cx="1721485" cy="1607185"/>
          </a:xfrm>
          <a:prstGeom prst="rect">
            <a:avLst/>
          </a:prstGeom>
        </p:spPr>
      </p:pic>
      <p:sp>
        <p:nvSpPr>
          <p:cNvPr id="10" name="矩形 9"/>
          <p:cNvSpPr/>
          <p:nvPr/>
        </p:nvSpPr>
        <p:spPr>
          <a:xfrm>
            <a:off x="2711425" y="5664631"/>
            <a:ext cx="1800493" cy="646331"/>
          </a:xfrm>
          <a:prstGeom prst="rect">
            <a:avLst/>
          </a:prstGeom>
        </p:spPr>
        <p:txBody>
          <a:bodyPr wrap="none">
            <a:spAutoFit/>
          </a:bodyPr>
          <a:lstStyle/>
          <a:p>
            <a:pPr lvl="0" algn="ctr"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Times New Roman" panose="02020603050405020304"/>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11" name="kk420.jpg" descr="id:2147501708;FounderCES"/>
          <p:cNvPicPr/>
          <p:nvPr/>
        </p:nvPicPr>
        <p:blipFill>
          <a:blip r:embed="rId4"/>
          <a:stretch>
            <a:fillRect/>
          </a:stretch>
        </p:blipFill>
        <p:spPr>
          <a:xfrm>
            <a:off x="3602355" y="4024630"/>
            <a:ext cx="2642870" cy="119507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）若该中药锅以中温挡的工作电路给已煲好的药液温热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，实际消耗的电能为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，则此时电路的实际电压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表格 6"/>
          <p:cNvGraphicFramePr>
            <a:graphicFrameLocks noGrp="1"/>
          </p:cNvGraphicFramePr>
          <p:nvPr/>
        </p:nvGraphicFramePr>
        <p:xfrm>
          <a:off x="6959302" y="1867905"/>
          <a:ext cx="4294703" cy="2032964"/>
        </p:xfrm>
        <a:graphic>
          <a:graphicData uri="http://schemas.openxmlformats.org/drawingml/2006/table">
            <a:tbl>
              <a:tblPr firstRow="1" firstCol="1" bandRow="1"/>
              <a:tblGrid>
                <a:gridCol w="2050174">
                  <a:extLst>
                    <a:ext uri="{9D8B030D-6E8A-4147-A177-3AD203B41FA5}">
                      <a16:colId xmlns:a16="http://schemas.microsoft.com/office/drawing/2014/main" val="20000"/>
                    </a:ext>
                  </a:extLst>
                </a:gridCol>
                <a:gridCol w="2244529">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rowSpan="3">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额定功率</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1576">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低温挡</a:t>
                      </a:r>
                      <a:r>
                        <a:rPr lang="en-US" alt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_______</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8" name="矩形 7"/>
          <p:cNvSpPr/>
          <p:nvPr/>
        </p:nvSpPr>
        <p:spPr>
          <a:xfrm>
            <a:off x="598203" y="4723219"/>
            <a:ext cx="940514" cy="461665"/>
          </a:xfrm>
          <a:prstGeom prst="rect">
            <a:avLst/>
          </a:prstGeom>
        </p:spPr>
        <p:txBody>
          <a:bodyPr wrap="none">
            <a:spAutoFit/>
          </a:bodyPr>
          <a:lstStyle/>
          <a:p>
            <a:r>
              <a:rPr lang="en-US" altLang="zh-CN" sz="2400"/>
              <a:t>200 V</a:t>
            </a:r>
            <a:endParaRPr lang="zh-CN" altLang="en-US"/>
          </a:p>
        </p:txBody>
      </p:sp>
      <mc:AlternateContent xmlns:mc="http://schemas.openxmlformats.org/markup-compatibility/2006" xmlns:a14="http://schemas.microsoft.com/office/drawing/2010/main">
        <mc:Choice Requires="a14">
          <p:sp>
            <p:nvSpPr>
              <p:cNvPr id="9" name="内容占位符 1"/>
              <p:cNvSpPr txBox="1"/>
              <p:nvPr/>
            </p:nvSpPr>
            <p:spPr bwMode="auto">
              <a:xfrm>
                <a:off x="360854" y="5266663"/>
                <a:ext cx="11485848" cy="8438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0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可知，电路的实际电压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e>
                    </m:rad>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s</m:t>
                            </m:r>
                          </m:den>
                        </m:f>
                      </m:e>
                    </m:rad>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9" name="内容占位符 1"/>
              <p:cNvSpPr txBox="1">
                <a:spLocks noRot="1" noChangeAspect="1" noMove="1" noResize="1" noEditPoints="1" noAdjustHandles="1" noChangeArrowheads="1" noChangeShapeType="1" noTextEdit="1"/>
              </p:cNvSpPr>
              <p:nvPr/>
            </p:nvSpPr>
            <p:spPr bwMode="auto">
              <a:xfrm>
                <a:off x="360854" y="5266663"/>
                <a:ext cx="11485848" cy="843885"/>
              </a:xfrm>
              <a:prstGeom prst="rect">
                <a:avLst/>
              </a:prstGeom>
              <a:blipFill rotWithShape="1">
                <a:blip r:embed="rId2"/>
                <a:stretch>
                  <a:fillRect l="-2" t="-72" r="1" b="-1197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10" name="矩形 9"/>
          <p:cNvSpPr/>
          <p:nvPr/>
        </p:nvSpPr>
        <p:spPr>
          <a:xfrm>
            <a:off x="2031333" y="3302981"/>
            <a:ext cx="3559058" cy="646331"/>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11" name="kk419.jpg" descr="id:2147501701;FounderCES"/>
          <p:cNvPicPr/>
          <p:nvPr/>
        </p:nvPicPr>
        <p:blipFill>
          <a:blip r:embed="rId3"/>
          <a:stretch>
            <a:fillRect/>
          </a:stretch>
        </p:blipFill>
        <p:spPr>
          <a:xfrm>
            <a:off x="1293495" y="1884045"/>
            <a:ext cx="1721485" cy="1607185"/>
          </a:xfrm>
          <a:prstGeom prst="rect">
            <a:avLst/>
          </a:prstGeom>
        </p:spPr>
      </p:pic>
      <p:sp>
        <p:nvSpPr>
          <p:cNvPr id="12" name="矩形 11"/>
          <p:cNvSpPr/>
          <p:nvPr/>
        </p:nvSpPr>
        <p:spPr>
          <a:xfrm>
            <a:off x="2783180" y="3727246"/>
            <a:ext cx="1800493" cy="646331"/>
          </a:xfrm>
          <a:prstGeom prst="rect">
            <a:avLst/>
          </a:prstGeom>
        </p:spPr>
        <p:txBody>
          <a:bodyPr wrap="none">
            <a:spAutoFit/>
          </a:bodyPr>
          <a:lstStyle/>
          <a:p>
            <a:pPr lvl="0" algn="ctr"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Times New Roman" panose="02020603050405020304"/>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13" name="kk420.jpg" descr="id:2147501708;FounderCES"/>
          <p:cNvPicPr/>
          <p:nvPr/>
        </p:nvPicPr>
        <p:blipFill>
          <a:blip r:embed="rId4"/>
          <a:stretch>
            <a:fillRect/>
          </a:stretch>
        </p:blipFill>
        <p:spPr>
          <a:xfrm>
            <a:off x="3674110" y="2087245"/>
            <a:ext cx="2642870" cy="11950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59860"/>
            <a:ext cx="11485848" cy="4228850"/>
          </a:xfrm>
        </p:spPr>
        <p:txBody>
          <a:bodyPr/>
          <a:lstStyle/>
          <a:p>
            <a:pPr hangingPunct="0">
              <a:lnSpc>
                <a:spcPct val="140000"/>
              </a:lnSpc>
              <a:spcAft>
                <a:spcPts val="0"/>
              </a:spcAft>
              <a:tabLst>
                <a:tab pos="5941060" algn="l"/>
              </a:tabLst>
            </a:pP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潍坊中考</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）中国茶文化源远流长</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图示是</a:t>
            </a:r>
            <a:endPar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一款智能煮茶机的简化电路图，电源电压</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是阻值不变</a:t>
            </a:r>
            <a:endPar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的电热丝，用于</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sz="2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1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sz="2100">
                <a:solidFill>
                  <a:srgbClr val="000000"/>
                </a:solidFill>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840 Ω</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为电源开</a:t>
            </a:r>
            <a:endPar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关，通过温控开关</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可实现</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状态的切换，煮茶机的</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a:t>
            </a:r>
            <a:endPar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800 W</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效率</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sz="2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煮</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茶机会根据用户选择的茶</a:t>
            </a:r>
            <a:endPar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品和所需茶水浓度不同进行智能工作，其工作过程是首先将水</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，然后继续以</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功率再进行相应时间的</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煮茶加热</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煮茶加热</a:t>
            </a:r>
            <a:r>
              <a:rPr lang="en-US" altLang="zh-CN" sz="2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时间如表格所示</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），最后自动进入</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100">
                <a:solidFill>
                  <a:srgbClr val="000000"/>
                </a:solidFill>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L</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、初温为</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的水装入煮茶机，水的比热容</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100">
                <a:solidFill>
                  <a:srgbClr val="000000"/>
                </a:solidFill>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000">
                <a:solidFill>
                  <a:srgbClr val="000000"/>
                </a:solidFill>
                <a:cs typeface="Times New Roman" panose="02020603050405020304" pitchFamily="18" charset="0"/>
              </a:rPr>
              <a:t>g</a:t>
            </a:r>
            <a:r>
              <a:rPr lang="en-US" altLang="zh-CN" sz="2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），水的密度</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100">
                <a:solidFill>
                  <a:srgbClr val="000000"/>
                </a:solidFill>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a:t>
            </a:r>
            <a:r>
              <a:rPr lang="en-US" altLang="zh-CN" sz="2000">
                <a:solidFill>
                  <a:srgbClr val="000000"/>
                </a:solidFill>
                <a:cs typeface="Times New Roman" panose="02020603050405020304" pitchFamily="18" charset="0"/>
              </a:rPr>
              <a:t>g </a:t>
            </a:r>
            <a:r>
              <a:rPr lang="en-US" altLang="zh-CN" sz="21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35452" y="752471"/>
            <a:ext cx="3435574" cy="385441"/>
          </a:xfrm>
          <a:prstGeom prst="rect">
            <a:avLst/>
          </a:prstGeom>
        </p:spPr>
      </p:pic>
      <p:graphicFrame>
        <p:nvGraphicFramePr>
          <p:cNvPr id="4" name="表格 3"/>
          <p:cNvGraphicFramePr>
            <a:graphicFrameLocks noGrp="1"/>
          </p:cNvGraphicFramePr>
          <p:nvPr/>
        </p:nvGraphicFramePr>
        <p:xfrm>
          <a:off x="487208" y="4754022"/>
          <a:ext cx="11233248" cy="1590866"/>
        </p:xfrm>
        <a:graphic>
          <a:graphicData uri="http://schemas.openxmlformats.org/drawingml/2006/table">
            <a:tbl>
              <a:tblPr firstRow="1" firstCol="1" bandRow="1"/>
              <a:tblGrid>
                <a:gridCol w="936104">
                  <a:extLst>
                    <a:ext uri="{9D8B030D-6E8A-4147-A177-3AD203B41FA5}">
                      <a16:colId xmlns:a16="http://schemas.microsoft.com/office/drawing/2014/main" val="20000"/>
                    </a:ext>
                  </a:extLst>
                </a:gridCol>
                <a:gridCol w="3384376">
                  <a:extLst>
                    <a:ext uri="{9D8B030D-6E8A-4147-A177-3AD203B41FA5}">
                      <a16:colId xmlns:a16="http://schemas.microsoft.com/office/drawing/2014/main" val="20001"/>
                    </a:ext>
                  </a:extLst>
                </a:gridCol>
                <a:gridCol w="3384376">
                  <a:extLst>
                    <a:ext uri="{9D8B030D-6E8A-4147-A177-3AD203B41FA5}">
                      <a16:colId xmlns:a16="http://schemas.microsoft.com/office/drawing/2014/main" val="20002"/>
                    </a:ext>
                  </a:extLst>
                </a:gridCol>
                <a:gridCol w="3528392">
                  <a:extLst>
                    <a:ext uri="{9D8B030D-6E8A-4147-A177-3AD203B41FA5}">
                      <a16:colId xmlns:a16="http://schemas.microsoft.com/office/drawing/2014/main" val="20003"/>
                    </a:ext>
                  </a:extLst>
                </a:gridCol>
              </a:tblGrid>
              <a:tr h="0">
                <a:tc>
                  <a:txBody>
                    <a:bodyPr/>
                    <a:lstStyle/>
                    <a:p>
                      <a:pPr algn="ctr" hangingPunct="0">
                        <a:lnSpc>
                          <a:spcPct val="140000"/>
                        </a:lnSpc>
                        <a:spcAft>
                          <a:spcPts val="0"/>
                        </a:spcAft>
                        <a:tabLst>
                          <a:tab pos="5941060" algn="l"/>
                        </a:tabLst>
                      </a:pP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茶品</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低浓度</a:t>
                      </a:r>
                      <a:r>
                        <a:rPr lang="en-US" sz="21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煮茶加热</a:t>
                      </a:r>
                      <a:r>
                        <a:rPr lang="en-US" sz="21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中浓度</a:t>
                      </a:r>
                      <a:r>
                        <a:rPr lang="en-US" sz="21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煮茶加热</a:t>
                      </a:r>
                      <a:r>
                        <a:rPr lang="en-US" sz="21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高浓度</a:t>
                      </a:r>
                      <a:r>
                        <a:rPr lang="en-US" sz="21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煮茶加热</a:t>
                      </a:r>
                      <a:r>
                        <a:rPr lang="en-US" sz="21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40000"/>
                        </a:lnSpc>
                        <a:spcAft>
                          <a:spcPts val="0"/>
                        </a:spcAft>
                        <a:tabLst>
                          <a:tab pos="5941060" algn="l"/>
                        </a:tabLst>
                      </a:pP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乌龙茶</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40000"/>
                        </a:lnSpc>
                        <a:spcAft>
                          <a:spcPts val="0"/>
                        </a:spcAft>
                        <a:tabLst>
                          <a:tab pos="5941060" algn="l"/>
                        </a:tabLst>
                      </a:pP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红茶</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40000"/>
                        </a:lnSpc>
                        <a:spcAft>
                          <a:spcPts val="0"/>
                        </a:spcAft>
                        <a:tabLst>
                          <a:tab pos="5941060" algn="l"/>
                        </a:tabLst>
                      </a:pPr>
                      <a:r>
                        <a:rPr lang="zh-CN"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黑茶</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5" name="gyc246.jpg" descr="id:2147501766;FounderCES"/>
          <p:cNvPicPr/>
          <p:nvPr/>
        </p:nvPicPr>
        <p:blipFill>
          <a:blip r:embed="rId3">
            <a:clrChange>
              <a:clrFrom>
                <a:srgbClr val="FFFFFF"/>
              </a:clrFrom>
              <a:clrTo>
                <a:srgbClr val="FFFFFF">
                  <a:alpha val="0"/>
                </a:srgbClr>
              </a:clrTo>
            </a:clrChange>
          </a:blip>
          <a:stretch>
            <a:fillRect/>
          </a:stretch>
        </p:blipFill>
        <p:spPr>
          <a:xfrm>
            <a:off x="9263558" y="831291"/>
            <a:ext cx="2559856" cy="1879983"/>
          </a:xfrm>
          <a:prstGeom prst="rect">
            <a:avLst/>
          </a:prstGeom>
        </p:spPr>
      </p:pic>
      <p:sp>
        <p:nvSpPr>
          <p:cNvPr id="6" name="矩形 5"/>
          <p:cNvSpPr/>
          <p:nvPr/>
        </p:nvSpPr>
        <p:spPr>
          <a:xfrm>
            <a:off x="9741692" y="2562677"/>
            <a:ext cx="1598515" cy="515719"/>
          </a:xfrm>
          <a:prstGeom prst="rect">
            <a:avLst/>
          </a:prstGeom>
        </p:spPr>
        <p:txBody>
          <a:bodyPr wrap="none">
            <a:spAutoFit/>
          </a:bodyPr>
          <a:lstStyle/>
          <a:p>
            <a:pPr algn="just">
              <a:lnSpc>
                <a:spcPct val="150000"/>
              </a:lnSpc>
              <a:spcAft>
                <a:spcPts val="0"/>
              </a:spcAft>
              <a:tabLst>
                <a:tab pos="5941060" algn="l"/>
              </a:tabLst>
            </a:pPr>
            <a:r>
              <a:rPr lang="zh-CN" altLang="zh-CN" sz="2100" b="0">
                <a:solidFill>
                  <a:srgbClr val="000000"/>
                </a:solidFill>
                <a:cs typeface="Times New Roman" panose="02020603050405020304" pitchFamily="18" charset="0"/>
              </a:rPr>
              <a:t>（变式</a:t>
            </a:r>
            <a:r>
              <a:rPr lang="en-US" altLang="zh-CN" sz="2100" b="0">
                <a:solidFill>
                  <a:srgbClr val="000000"/>
                </a:solidFill>
                <a:cs typeface="Times New Roman" panose="02020603050405020304" pitchFamily="18" charset="0"/>
              </a:rPr>
              <a:t>1</a:t>
            </a:r>
            <a:r>
              <a:rPr lang="en-US" altLang="zh-CN" sz="2100" b="0">
                <a:solidFill>
                  <a:srgbClr val="000000"/>
                </a:solidFill>
                <a:latin typeface="+mn-lt"/>
                <a:cs typeface="Times New Roman" panose="02020603050405020304" pitchFamily="18" charset="0"/>
              </a:rPr>
              <a:t>.</a:t>
            </a:r>
            <a:r>
              <a:rPr lang="en-US" altLang="zh-CN" sz="2100" b="0">
                <a:solidFill>
                  <a:srgbClr val="000000"/>
                </a:solidFill>
                <a:cs typeface="Times New Roman" panose="02020603050405020304" pitchFamily="18" charset="0"/>
              </a:rPr>
              <a:t>2</a:t>
            </a:r>
            <a:r>
              <a:rPr lang="zh-CN" altLang="zh-CN" sz="2100" b="0">
                <a:solidFill>
                  <a:srgbClr val="000000"/>
                </a:solidFill>
                <a:cs typeface="Times New Roman" panose="02020603050405020304" pitchFamily="18" charset="0"/>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）求将水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过程中水吸收的热量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246.jpg" descr="id:2147501766;FounderCES"/>
          <p:cNvPicPr/>
          <p:nvPr/>
        </p:nvPicPr>
        <p:blipFill>
          <a:blip r:embed="rId2"/>
          <a:stretch>
            <a:fillRect/>
          </a:stretch>
        </p:blipFill>
        <p:spPr>
          <a:xfrm>
            <a:off x="4583038" y="1610400"/>
            <a:ext cx="2979760" cy="2188365"/>
          </a:xfrm>
          <a:prstGeom prst="rect">
            <a:avLst/>
          </a:prstGeom>
        </p:spPr>
      </p:pic>
      <p:sp>
        <p:nvSpPr>
          <p:cNvPr id="4" name="矩形 3"/>
          <p:cNvSpPr/>
          <p:nvPr/>
        </p:nvSpPr>
        <p:spPr>
          <a:xfrm>
            <a:off x="5231110" y="3644840"/>
            <a:ext cx="180049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p>
        </p:txBody>
      </p:sp>
      <p:sp>
        <p:nvSpPr>
          <p:cNvPr id="5" name="矩形 4"/>
          <p:cNvSpPr/>
          <p:nvPr/>
        </p:nvSpPr>
        <p:spPr>
          <a:xfrm>
            <a:off x="478582" y="1711669"/>
            <a:ext cx="1827744" cy="461665"/>
          </a:xfrm>
          <a:prstGeom prst="rect">
            <a:avLst/>
          </a:prstGeom>
        </p:spPr>
        <p:txBody>
          <a:bodyPr wrap="none">
            <a:spAutoFit/>
          </a:bodyPr>
          <a:lstStyle/>
          <a:p>
            <a:r>
              <a:rPr lang="en-US" altLang="zh-CN" sz="2400"/>
              <a:t>2.688</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5</a:t>
            </a:r>
            <a:r>
              <a:rPr lang="en-US" altLang="zh-CN" sz="2400"/>
              <a:t> J</a:t>
            </a:r>
            <a:endParaRPr lang="zh-CN" altLang="en-US"/>
          </a:p>
        </p:txBody>
      </p:sp>
      <p:sp>
        <p:nvSpPr>
          <p:cNvPr id="6" name="内容占位符 2"/>
          <p:cNvSpPr txBox="1"/>
          <p:nvPr/>
        </p:nvSpPr>
        <p:spPr bwMode="auto">
          <a:xfrm>
            <a:off x="360854" y="426696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a:t>
            </a:r>
            <a:r>
              <a:rPr lang="en-US" altLang="zh-CN">
                <a:solidFill>
                  <a:srgbClr val="000000"/>
                </a:solidFill>
                <a:cs typeface="Times New Roman" panose="02020603050405020304" pitchFamily="18" charset="0"/>
              </a:rPr>
              <a:t>g</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k</a:t>
            </a:r>
            <a:r>
              <a:rPr lang="en-US" altLang="zh-CN">
                <a:solidFill>
                  <a:srgbClr val="000000"/>
                </a:solidFill>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，将水加热至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过程中水吸收的热量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a:solidFill>
                  <a:srgbClr val="000000"/>
                </a:solidFill>
                <a:cs typeface="Times New Roman" panose="02020603050405020304" pitchFamily="18" charset="0"/>
              </a:rPr>
              <a:t>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k</a:t>
            </a:r>
            <a:r>
              <a:rPr lang="en-US" altLang="zh-CN">
                <a:solidFill>
                  <a:srgbClr val="000000"/>
                </a:solidFill>
                <a:cs typeface="Times New Roman" panose="02020603050405020304" pitchFamily="18" charset="0"/>
              </a:rPr>
              <a:t>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2.688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）求煮茶机的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78582" y="1568744"/>
            <a:ext cx="871585" cy="461665"/>
          </a:xfrm>
          <a:prstGeom prst="rect">
            <a:avLst/>
          </a:prstGeom>
        </p:spPr>
        <p:txBody>
          <a:bodyPr wrap="none">
            <a:spAutoFit/>
          </a:bodyPr>
          <a:lstStyle/>
          <a:p>
            <a:r>
              <a:rPr lang="en-US" altLang="zh-CN" sz="2400"/>
              <a:t>55 W</a:t>
            </a:r>
            <a:endParaRPr lang="zh-CN" altLang="en-US"/>
          </a:p>
        </p:txBody>
      </p:sp>
      <mc:AlternateContent xmlns:mc="http://schemas.openxmlformats.org/markup-compatibility/2006" xmlns:a14="http://schemas.microsoft.com/office/drawing/2010/main">
        <mc:Choice Requires="a14">
          <p:sp>
            <p:nvSpPr>
              <p:cNvPr id="8" name="内容占位符 3"/>
              <p:cNvSpPr txBox="1"/>
              <p:nvPr/>
            </p:nvSpPr>
            <p:spPr bwMode="auto">
              <a:xfrm>
                <a:off x="360854" y="3322484"/>
                <a:ext cx="11485848" cy="32921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1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知，在电源电压不变时，电路电阻越小，功率越大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由题图知，电路在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不同状态时分别为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串联或者</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串联，由于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，所以可知当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时，为加热状态，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串联时为保温状态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加热时电路的总电阻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a:rPr lang="zh-CN" altLang="en-US" i="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加热</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，保温时电路的总电阻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，煮茶机的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880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3"/>
              <p:cNvSpPr txBox="1">
                <a:spLocks noRot="1" noChangeAspect="1" noMove="1" noResize="1" noEditPoints="1" noAdjustHandles="1" noChangeArrowheads="1" noChangeShapeType="1" noTextEdit="1"/>
              </p:cNvSpPr>
              <p:nvPr/>
            </p:nvSpPr>
            <p:spPr bwMode="auto">
              <a:xfrm>
                <a:off x="360854" y="3322484"/>
                <a:ext cx="11485848" cy="3292120"/>
              </a:xfrm>
              <a:prstGeom prst="rect">
                <a:avLst/>
              </a:prstGeom>
              <a:blipFill rotWithShape="1">
                <a:blip r:embed="rId2"/>
                <a:stretch>
                  <a:fillRect l="-2" t="-5" r="1" b="-488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gyc246.jpg" descr="id:2147501766;FounderCES"/>
          <p:cNvPicPr/>
          <p:nvPr/>
        </p:nvPicPr>
        <p:blipFill>
          <a:blip r:embed="rId3"/>
          <a:stretch>
            <a:fillRect/>
          </a:stretch>
        </p:blipFill>
        <p:spPr>
          <a:xfrm>
            <a:off x="4871070" y="980728"/>
            <a:ext cx="2808312" cy="2062452"/>
          </a:xfrm>
          <a:prstGeom prst="rect">
            <a:avLst/>
          </a:prstGeom>
        </p:spPr>
      </p:pic>
      <p:sp>
        <p:nvSpPr>
          <p:cNvPr id="10" name="矩形 9"/>
          <p:cNvSpPr/>
          <p:nvPr/>
        </p:nvSpPr>
        <p:spPr>
          <a:xfrm>
            <a:off x="5402558" y="3011671"/>
            <a:ext cx="180049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5848"/>
            <a:ext cx="8182624" cy="181878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）若用户选择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红茶高浓度煮茶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，煮茶机经过将水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煮茶加热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状态，共工作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，求这个过程煮茶机消耗的电能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246.jpg" descr="id:2147501766;FounderCES"/>
          <p:cNvPicPr/>
          <p:nvPr/>
        </p:nvPicPr>
        <p:blipFill>
          <a:blip r:embed="rId2"/>
          <a:stretch>
            <a:fillRect/>
          </a:stretch>
        </p:blipFill>
        <p:spPr>
          <a:xfrm>
            <a:off x="8687494" y="1110456"/>
            <a:ext cx="2808312" cy="2062452"/>
          </a:xfrm>
          <a:prstGeom prst="rect">
            <a:avLst/>
          </a:prstGeom>
        </p:spPr>
      </p:pic>
      <p:sp>
        <p:nvSpPr>
          <p:cNvPr id="6" name="矩形 5"/>
          <p:cNvSpPr/>
          <p:nvPr/>
        </p:nvSpPr>
        <p:spPr>
          <a:xfrm>
            <a:off x="9218982" y="3141399"/>
            <a:ext cx="180049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p>
        </p:txBody>
      </p:sp>
      <p:sp>
        <p:nvSpPr>
          <p:cNvPr id="7" name="矩形 6"/>
          <p:cNvSpPr/>
          <p:nvPr/>
        </p:nvSpPr>
        <p:spPr>
          <a:xfrm>
            <a:off x="392416" y="2665015"/>
            <a:ext cx="1827744" cy="461665"/>
          </a:xfrm>
          <a:prstGeom prst="rect">
            <a:avLst/>
          </a:prstGeom>
        </p:spPr>
        <p:txBody>
          <a:bodyPr wrap="none">
            <a:spAutoFit/>
          </a:bodyPr>
          <a:lstStyle/>
          <a:p>
            <a:r>
              <a:rPr lang="en-US" altLang="zh-CN" sz="2400"/>
              <a:t>5.859</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5</a:t>
            </a:r>
            <a:r>
              <a:rPr lang="en-US" altLang="zh-CN" sz="2400"/>
              <a:t> J</a:t>
            </a:r>
            <a:endParaRPr lang="zh-CN" altLang="en-US"/>
          </a:p>
        </p:txBody>
      </p:sp>
      <mc:AlternateContent xmlns:mc="http://schemas.openxmlformats.org/markup-compatibility/2006" xmlns:a14="http://schemas.microsoft.com/office/drawing/2010/main">
        <mc:Choice Requires="a14">
          <p:sp>
            <p:nvSpPr>
              <p:cNvPr id="8" name="内容占位符 4"/>
              <p:cNvSpPr txBox="1"/>
              <p:nvPr/>
            </p:nvSpPr>
            <p:spPr bwMode="auto">
              <a:xfrm>
                <a:off x="360854" y="3630736"/>
                <a:ext cx="11485848" cy="24884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1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将水加热至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𝑄</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𝜂</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688×1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80</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，此阶段所用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加热</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36×1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，由题意知煮茶加热时间为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保温时间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，整个煮茶过程煮茶机消耗的电能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5.859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4"/>
              <p:cNvSpPr txBox="1">
                <a:spLocks noRot="1" noChangeAspect="1" noMove="1" noResize="1" noEditPoints="1" noAdjustHandles="1" noChangeArrowheads="1" noChangeShapeType="1" noTextEdit="1"/>
              </p:cNvSpPr>
              <p:nvPr/>
            </p:nvSpPr>
            <p:spPr bwMode="auto">
              <a:xfrm>
                <a:off x="360854" y="3630736"/>
                <a:ext cx="11485848" cy="2488438"/>
              </a:xfrm>
              <a:prstGeom prst="rect">
                <a:avLst/>
              </a:prstGeom>
              <a:blipFill rotWithShape="1">
                <a:blip r:embed="rId3"/>
                <a:stretch>
                  <a:fillRect l="-2" t="-1243" r="1" b="-287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081405"/>
            <a:ext cx="11485880" cy="2674620"/>
          </a:xfrm>
          <a:solidFill>
            <a:srgbClr val="E1F4FC"/>
          </a:solidFill>
        </p:spPr>
        <p:txBody>
          <a:bodyPr>
            <a:noAutofit/>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挡位问题常见题型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两个电阻连接方式不同时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导致总电阻不同</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从而导致电功率的大小不同</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关键在于判断如下几种情形</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两个电阻串联工作</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电阻最大</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为最低挡位</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两个电阻并联工作</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电阻最小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为最高挡位</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取其中一个工作</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电阻不大不小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为中挡位</a:t>
            </a:r>
            <a:r>
              <a:rPr lang="en-US" altLang="zh-CN">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4818" y="1092909"/>
            <a:ext cx="1897367" cy="48434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625"/>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朝阳中考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）小彤家里有一台电热锅，</a:t>
            </a:r>
            <a:r>
              <a:rPr lang="zh-CN"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它的一些参数如表中所示，加热功率有高、低两个挡位，其内部简化电路如图甲所示</a:t>
            </a:r>
            <a:r>
              <a:rPr lang="en-US" altLang="zh-CN" spc="-6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6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）电热锅在高挡位工作时的额定功率是多大？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039422" y="4421128"/>
            <a:ext cx="1800493"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33376" y="1606095"/>
            <a:ext cx="5255061" cy="462709"/>
          </a:xfrm>
          <a:prstGeom prst="rect">
            <a:avLst/>
          </a:prstGeom>
        </p:spPr>
      </p:pic>
      <p:pic>
        <p:nvPicPr>
          <p:cNvPr id="5" name="m9.jpg" descr="id:2147501816;FounderCES"/>
          <p:cNvPicPr/>
          <p:nvPr/>
        </p:nvPicPr>
        <p:blipFill>
          <a:blip r:embed="rId3"/>
          <a:stretch>
            <a:fillRect/>
          </a:stretch>
        </p:blipFill>
        <p:spPr>
          <a:xfrm>
            <a:off x="6599262" y="2594119"/>
            <a:ext cx="4933384" cy="1898483"/>
          </a:xfrm>
          <a:prstGeom prst="rect">
            <a:avLst/>
          </a:prstGeom>
        </p:spPr>
      </p:pic>
      <p:graphicFrame>
        <p:nvGraphicFramePr>
          <p:cNvPr id="6" name="表格 5"/>
          <p:cNvGraphicFramePr>
            <a:graphicFrameLocks noGrp="1"/>
          </p:cNvGraphicFramePr>
          <p:nvPr/>
        </p:nvGraphicFramePr>
        <p:xfrm>
          <a:off x="537593" y="2621329"/>
          <a:ext cx="5629621" cy="1448754"/>
        </p:xfrm>
        <a:graphic>
          <a:graphicData uri="http://schemas.openxmlformats.org/drawingml/2006/table">
            <a:tbl>
              <a:tblPr firstRow="1" firstCol="1" bandRow="1"/>
              <a:tblGrid>
                <a:gridCol w="3582691">
                  <a:extLst>
                    <a:ext uri="{9D8B030D-6E8A-4147-A177-3AD203B41FA5}">
                      <a16:colId xmlns:a16="http://schemas.microsoft.com/office/drawing/2014/main" val="20000"/>
                    </a:ext>
                  </a:extLst>
                </a:gridCol>
                <a:gridCol w="2046930">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7" name="矩形 6"/>
          <p:cNvSpPr/>
          <p:nvPr/>
        </p:nvSpPr>
        <p:spPr>
          <a:xfrm>
            <a:off x="537593" y="4983559"/>
            <a:ext cx="1256306" cy="461665"/>
          </a:xfrm>
          <a:prstGeom prst="rect">
            <a:avLst/>
          </a:prstGeom>
        </p:spPr>
        <p:txBody>
          <a:bodyPr wrap="none">
            <a:spAutoFit/>
          </a:bodyPr>
          <a:lstStyle/>
          <a:p>
            <a:r>
              <a:rPr lang="en-US" altLang="zh-CN" sz="2400"/>
              <a:t>1 100 W</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14895"/>
            <a:ext cx="11485848" cy="223824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确定不同挡位的电路状态主要依赖于电路中电阻的连接方式和开关的状态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通过电路中的开关断开与闭合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判断电路中电阻的变化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在电源电压不变的情况下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根据公式 可以判断用电器的挡位高低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总电阻最小时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总功率最大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用电器处于高温挡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总电阻最大时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总功率最小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用电器处于低温挡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61330" y="1740830"/>
            <a:ext cx="6757032" cy="66101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内容占位符 5"/>
              <p:cNvSpPr>
                <a:spLocks noGrp="1"/>
              </p:cNvSpPr>
              <p:nvPr>
                <p:ph idx="1"/>
              </p:nvPr>
            </p:nvSpPr>
            <p:spPr>
              <a:xfrm>
                <a:off x="360854" y="908720"/>
                <a:ext cx="11485848" cy="3191130"/>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由题图甲可知，当双触点开关置于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串联，根据串联电路的电阻特</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点可知，此时电路中的总电阻最大，由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可知，电路中的总功率最小，电热锅处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于低挡位；当双触点开关置于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的简单电路，电路中的总电阻最小，总</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功率最大，电热锅处于高挡位；电热锅在高挡位工作时的额定功率为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44</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1 100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5"/>
              <p:cNvSpPr>
                <a:spLocks noRot="1" noChangeAspect="1" noMove="1" noResize="1" noEditPoints="1" noAdjustHandles="1" noChangeArrowheads="1" noChangeShapeType="1" noTextEdit="1"/>
              </p:cNvSpPr>
              <p:nvPr>
                <p:ph idx="1"/>
              </p:nvPr>
            </p:nvSpPr>
            <p:spPr>
              <a:xfrm>
                <a:off x="360854" y="908720"/>
                <a:ext cx="11485848" cy="3191130"/>
              </a:xfrm>
              <a:blipFill rotWithShape="1">
                <a:blip r:embed="rId2"/>
                <a:stretch>
                  <a:fillRect l="-2" t="-1" r="1" b="9"/>
                </a:stretch>
              </a:blipFill>
            </p:spPr>
            <p:txBody>
              <a:bodyPr/>
              <a:lstStyle/>
              <a:p>
                <a:r>
                  <a:rPr lang="zh-CN" altLang="en-US">
                    <a:noFill/>
                  </a:rPr>
                  <a:t> </a:t>
                </a:r>
              </a:p>
            </p:txBody>
          </p:sp>
        </mc:Fallback>
      </mc:AlternateContent>
      <p:sp>
        <p:nvSpPr>
          <p:cNvPr id="7" name="矩形 6"/>
          <p:cNvSpPr/>
          <p:nvPr/>
        </p:nvSpPr>
        <p:spPr>
          <a:xfrm>
            <a:off x="7957294" y="5896585"/>
            <a:ext cx="1800493"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8" name="m9.jpg" descr="id:2147501816;FounderCES"/>
          <p:cNvPicPr/>
          <p:nvPr/>
        </p:nvPicPr>
        <p:blipFill rotWithShape="1">
          <a:blip r:embed="rId3"/>
          <a:srcRect r="49925"/>
          <a:stretch>
            <a:fillRect/>
          </a:stretch>
        </p:blipFill>
        <p:spPr>
          <a:xfrm>
            <a:off x="7381240" y="3518535"/>
            <a:ext cx="3178175" cy="2386965"/>
          </a:xfrm>
          <a:prstGeom prst="rect">
            <a:avLst/>
          </a:prstGeom>
        </p:spPr>
      </p:pic>
      <p:graphicFrame>
        <p:nvGraphicFramePr>
          <p:cNvPr id="2" name="表格 1"/>
          <p:cNvGraphicFramePr>
            <a:graphicFrameLocks noGrp="1"/>
          </p:cNvGraphicFramePr>
          <p:nvPr/>
        </p:nvGraphicFramePr>
        <p:xfrm>
          <a:off x="1470408" y="4056429"/>
          <a:ext cx="5629621" cy="1448754"/>
        </p:xfrm>
        <a:graphic>
          <a:graphicData uri="http://schemas.openxmlformats.org/drawingml/2006/table">
            <a:tbl>
              <a:tblPr firstRow="1" firstCol="1" bandRow="1"/>
              <a:tblGrid>
                <a:gridCol w="3582691">
                  <a:extLst>
                    <a:ext uri="{9D8B030D-6E8A-4147-A177-3AD203B41FA5}">
                      <a16:colId xmlns:a16="http://schemas.microsoft.com/office/drawing/2014/main" val="20000"/>
                    </a:ext>
                  </a:extLst>
                </a:gridCol>
                <a:gridCol w="2046930">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4404"/>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）若将锅中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，水吸收多少热量？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895406" y="3502749"/>
            <a:ext cx="1800493"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4" name="m9.jpg" descr="id:2147501816;FounderCES"/>
          <p:cNvPicPr/>
          <p:nvPr/>
        </p:nvPicPr>
        <p:blipFill>
          <a:blip r:embed="rId2"/>
          <a:stretch>
            <a:fillRect/>
          </a:stretch>
        </p:blipFill>
        <p:spPr>
          <a:xfrm>
            <a:off x="6311230" y="1613787"/>
            <a:ext cx="5330984" cy="2051489"/>
          </a:xfrm>
          <a:prstGeom prst="rect">
            <a:avLst/>
          </a:prstGeom>
        </p:spPr>
      </p:pic>
      <p:graphicFrame>
        <p:nvGraphicFramePr>
          <p:cNvPr id="5" name="表格 4"/>
          <p:cNvGraphicFramePr>
            <a:graphicFrameLocks noGrp="1"/>
          </p:cNvGraphicFramePr>
          <p:nvPr/>
        </p:nvGraphicFramePr>
        <p:xfrm>
          <a:off x="537593" y="1775585"/>
          <a:ext cx="5629621" cy="1448754"/>
        </p:xfrm>
        <a:graphic>
          <a:graphicData uri="http://schemas.openxmlformats.org/drawingml/2006/table">
            <a:tbl>
              <a:tblPr firstRow="1" firstCol="1" bandRow="1"/>
              <a:tblGrid>
                <a:gridCol w="3582691">
                  <a:extLst>
                    <a:ext uri="{9D8B030D-6E8A-4147-A177-3AD203B41FA5}">
                      <a16:colId xmlns:a16="http://schemas.microsoft.com/office/drawing/2014/main" val="20000"/>
                    </a:ext>
                  </a:extLst>
                </a:gridCol>
                <a:gridCol w="2046930">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矩形 5"/>
          <p:cNvSpPr/>
          <p:nvPr/>
        </p:nvSpPr>
        <p:spPr>
          <a:xfrm>
            <a:off x="514401" y="3665276"/>
            <a:ext cx="1827744" cy="461665"/>
          </a:xfrm>
          <a:prstGeom prst="rect">
            <a:avLst/>
          </a:prstGeom>
        </p:spPr>
        <p:txBody>
          <a:bodyPr wrap="none">
            <a:spAutoFit/>
          </a:bodyPr>
          <a:lstStyle/>
          <a:p>
            <a:r>
              <a:rPr lang="en-US" altLang="zh-CN" sz="2400"/>
              <a:t>1.617</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5</a:t>
            </a:r>
            <a:r>
              <a:rPr lang="en-US" altLang="zh-CN" sz="2400"/>
              <a:t> J</a:t>
            </a:r>
            <a:endParaRPr lang="zh-CN" altLang="en-US"/>
          </a:p>
        </p:txBody>
      </p:sp>
      <mc:AlternateContent xmlns:mc="http://schemas.openxmlformats.org/markup-compatibility/2006" xmlns:a14="http://schemas.microsoft.com/office/drawing/2010/main">
        <mc:Choice Requires="a14">
          <p:sp>
            <p:nvSpPr>
              <p:cNvPr id="7" name="内容占位符 1"/>
              <p:cNvSpPr txBox="1"/>
              <p:nvPr/>
            </p:nvSpPr>
            <p:spPr bwMode="auto">
              <a:xfrm>
                <a:off x="360854" y="4133140"/>
                <a:ext cx="11485848" cy="174413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1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电热锅中装满水后水的体积为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dm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知，水的质量为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a:t>
                </a:r>
                <a:r>
                  <a:rPr lang="en-US" altLang="zh-CN">
                    <a:solidFill>
                      <a:srgbClr val="000000"/>
                    </a:solidFill>
                    <a:cs typeface="Times New Roman" panose="02020603050405020304" pitchFamily="18" charset="0"/>
                  </a:rPr>
                  <a:t>g</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k</a:t>
                </a:r>
                <a:r>
                  <a:rPr lang="en-US" altLang="zh-CN">
                    <a:solidFill>
                      <a:srgbClr val="000000"/>
                    </a:solidFill>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a:solidFill>
                      <a:srgbClr val="000000"/>
                    </a:solidFill>
                    <a:cs typeface="Times New Roman" panose="02020603050405020304" pitchFamily="18" charset="0"/>
                  </a:rPr>
                  <a:t>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k</a:t>
                </a:r>
                <a:r>
                  <a:rPr lang="en-US" altLang="zh-CN">
                    <a:solidFill>
                      <a:srgbClr val="000000"/>
                    </a:solidFill>
                    <a:cs typeface="Times New Roman" panose="02020603050405020304" pitchFamily="18" charset="0"/>
                  </a:rPr>
                  <a:t>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4133140"/>
                <a:ext cx="11485848" cy="1744132"/>
              </a:xfrm>
              <a:prstGeom prst="rect">
                <a:avLst/>
              </a:prstGeom>
              <a:blipFill rotWithShape="1">
                <a:blip r:embed="rId3"/>
                <a:stretch>
                  <a:fillRect l="-2" t="-1780" r="1" b="2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229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）上述加热水的过程中，不计热量损失，电热锅高挡位需正常工作多长时间？</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967121" y="3692895"/>
            <a:ext cx="1800493"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4" name="m9.jpg" descr="id:2147501816;FounderCES"/>
          <p:cNvPicPr/>
          <p:nvPr/>
        </p:nvPicPr>
        <p:blipFill>
          <a:blip r:embed="rId2"/>
          <a:stretch>
            <a:fillRect/>
          </a:stretch>
        </p:blipFill>
        <p:spPr>
          <a:xfrm>
            <a:off x="6311230" y="1728538"/>
            <a:ext cx="5381633" cy="2070980"/>
          </a:xfrm>
          <a:prstGeom prst="rect">
            <a:avLst/>
          </a:prstGeom>
        </p:spPr>
      </p:pic>
      <p:graphicFrame>
        <p:nvGraphicFramePr>
          <p:cNvPr id="5" name="表格 4"/>
          <p:cNvGraphicFramePr>
            <a:graphicFrameLocks noGrp="1"/>
          </p:cNvGraphicFramePr>
          <p:nvPr/>
        </p:nvGraphicFramePr>
        <p:xfrm>
          <a:off x="537593" y="1853980"/>
          <a:ext cx="5629621" cy="1448754"/>
        </p:xfrm>
        <a:graphic>
          <a:graphicData uri="http://schemas.openxmlformats.org/drawingml/2006/table">
            <a:tbl>
              <a:tblPr firstRow="1" firstCol="1" bandRow="1"/>
              <a:tblGrid>
                <a:gridCol w="3582691">
                  <a:extLst>
                    <a:ext uri="{9D8B030D-6E8A-4147-A177-3AD203B41FA5}">
                      <a16:colId xmlns:a16="http://schemas.microsoft.com/office/drawing/2014/main" val="20000"/>
                    </a:ext>
                  </a:extLst>
                </a:gridCol>
                <a:gridCol w="2046930">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矩形 5"/>
          <p:cNvSpPr/>
          <p:nvPr/>
        </p:nvSpPr>
        <p:spPr>
          <a:xfrm>
            <a:off x="478582" y="3877561"/>
            <a:ext cx="843501" cy="461665"/>
          </a:xfrm>
          <a:prstGeom prst="rect">
            <a:avLst/>
          </a:prstGeom>
        </p:spPr>
        <p:txBody>
          <a:bodyPr wrap="none">
            <a:spAutoFit/>
          </a:bodyPr>
          <a:lstStyle/>
          <a:p>
            <a:r>
              <a:rPr lang="en-US" altLang="zh-CN" sz="2400"/>
              <a:t>147 s</a:t>
            </a:r>
            <a:endParaRPr lang="zh-CN" altLang="en-US"/>
          </a:p>
        </p:txBody>
      </p:sp>
      <mc:AlternateContent xmlns:mc="http://schemas.openxmlformats.org/markup-compatibility/2006" xmlns:a14="http://schemas.microsoft.com/office/drawing/2010/main">
        <mc:Choice Requires="a14">
          <p:sp>
            <p:nvSpPr>
              <p:cNvPr id="7" name="内容占位符 2"/>
              <p:cNvSpPr txBox="1"/>
              <p:nvPr/>
            </p:nvSpPr>
            <p:spPr bwMode="auto">
              <a:xfrm>
                <a:off x="360854" y="4344093"/>
                <a:ext cx="11485848" cy="141814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不计热量损失，电热锅消耗的电能为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可知，电热锅高挡位需正常工作的时间为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a:rPr lang="zh-CN" altLang="en-US" i="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高</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617×1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147 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2"/>
              <p:cNvSpPr txBox="1">
                <a:spLocks noRot="1" noChangeAspect="1" noMove="1" noResize="1" noEditPoints="1" noAdjustHandles="1" noChangeArrowheads="1" noChangeShapeType="1" noTextEdit="1"/>
              </p:cNvSpPr>
              <p:nvPr/>
            </p:nvSpPr>
            <p:spPr bwMode="auto">
              <a:xfrm>
                <a:off x="360854" y="4344093"/>
                <a:ext cx="11485848" cy="1418145"/>
              </a:xfrm>
              <a:prstGeom prst="rect">
                <a:avLst/>
              </a:prstGeom>
              <a:blipFill rotWithShape="1">
                <a:blip r:embed="rId3"/>
                <a:stretch>
                  <a:fillRect l="-2" t="-2153" r="1" b="-87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16842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）爱动脑的小彤把原电热锅内部简化电路设计成如图乙所示的电路，也有高、低两个挡位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已知该电热锅允许通过的最大电流为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，请判断图乙电路是否合理，并通过计算说明原因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039129" y="4150821"/>
            <a:ext cx="1800493"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4" name="m9.jpg" descr="id:2147501816;FounderCES"/>
          <p:cNvPicPr/>
          <p:nvPr/>
        </p:nvPicPr>
        <p:blipFill>
          <a:blip r:embed="rId2"/>
          <a:stretch>
            <a:fillRect/>
          </a:stretch>
        </p:blipFill>
        <p:spPr>
          <a:xfrm>
            <a:off x="6383238" y="2276872"/>
            <a:ext cx="5077400" cy="1953904"/>
          </a:xfrm>
          <a:prstGeom prst="rect">
            <a:avLst/>
          </a:prstGeom>
        </p:spPr>
      </p:pic>
      <p:graphicFrame>
        <p:nvGraphicFramePr>
          <p:cNvPr id="5" name="表格 4"/>
          <p:cNvGraphicFramePr>
            <a:graphicFrameLocks noGrp="1"/>
          </p:cNvGraphicFramePr>
          <p:nvPr/>
        </p:nvGraphicFramePr>
        <p:xfrm>
          <a:off x="537593" y="2636681"/>
          <a:ext cx="5629621" cy="1448754"/>
        </p:xfrm>
        <a:graphic>
          <a:graphicData uri="http://schemas.openxmlformats.org/drawingml/2006/table">
            <a:tbl>
              <a:tblPr firstRow="1" firstCol="1" bandRow="1"/>
              <a:tblGrid>
                <a:gridCol w="3582691">
                  <a:extLst>
                    <a:ext uri="{9D8B030D-6E8A-4147-A177-3AD203B41FA5}">
                      <a16:colId xmlns:a16="http://schemas.microsoft.com/office/drawing/2014/main" val="20000"/>
                    </a:ext>
                  </a:extLst>
                </a:gridCol>
                <a:gridCol w="2046930">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矩形 5"/>
          <p:cNvSpPr/>
          <p:nvPr/>
        </p:nvSpPr>
        <p:spPr>
          <a:xfrm>
            <a:off x="360854" y="4748951"/>
            <a:ext cx="11485848" cy="1200329"/>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由于图乙中高温挡工作时干路上的总电流大于该电热锅允许通过的最大电流，所以图乙电路不合理</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962144"/>
                <a:ext cx="11485848" cy="2456891"/>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由题图乙可知，当双触点开关置于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并联，根据并联电路的电阻特</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点可知，此时电路中的总电阻最小，由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可知，电路中的总功率最大，电热锅处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于高挡位，根据并联电路的电流特点和欧姆定律可知，高挡位工作时干路中的总电流</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44</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，所以图乙电路不合理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Rot="1" noChangeAspect="1" noMove="1" noResize="1" noEditPoints="1" noAdjustHandles="1" noChangeArrowheads="1" noChangeShapeType="1" noTextEdit="1"/>
              </p:cNvSpPr>
              <p:nvPr>
                <p:ph idx="1"/>
              </p:nvPr>
            </p:nvSpPr>
            <p:spPr>
              <a:xfrm>
                <a:off x="360854" y="962144"/>
                <a:ext cx="11485848" cy="2456891"/>
              </a:xfrm>
              <a:blipFill rotWithShape="1">
                <a:blip r:embed="rId2"/>
                <a:stretch>
                  <a:fillRect l="-2" t="-5" r="1" b="8"/>
                </a:stretch>
              </a:blipFill>
            </p:spPr>
            <p:txBody>
              <a:bodyPr/>
              <a:lstStyle/>
              <a:p>
                <a:r>
                  <a:rPr lang="zh-CN" altLang="en-US">
                    <a:noFill/>
                  </a:rPr>
                  <a:t> </a:t>
                </a:r>
              </a:p>
            </p:txBody>
          </p:sp>
        </mc:Fallback>
      </mc:AlternateContent>
      <p:sp>
        <p:nvSpPr>
          <p:cNvPr id="5" name="矩形 4"/>
          <p:cNvSpPr/>
          <p:nvPr/>
        </p:nvSpPr>
        <p:spPr>
          <a:xfrm>
            <a:off x="5194959" y="5669867"/>
            <a:ext cx="1800493"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mn-lt"/>
                <a:cs typeface="Times New Roman" panose="02020603050405020304" pitchFamily="18" charset="0"/>
              </a:rPr>
              <a:t>.</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6" name="m9.jpg" descr="id:2147501816;FounderCES"/>
          <p:cNvPicPr/>
          <p:nvPr/>
        </p:nvPicPr>
        <p:blipFill rotWithShape="1">
          <a:blip r:embed="rId3"/>
          <a:srcRect l="49637"/>
          <a:stretch>
            <a:fillRect/>
          </a:stretch>
        </p:blipFill>
        <p:spPr>
          <a:xfrm>
            <a:off x="4583038" y="3422351"/>
            <a:ext cx="3024336" cy="231090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潍坊中考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）恒温箱广泛应用于医疗、科研、化工等行业部门，如图所示为某恒温箱的工作原理图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为电源开关，通过控制温控开关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可实现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两个挡位间的切换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时恒温箱的电功率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将恒温箱两气孔封闭，闭合开关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位，箱内温度从</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升至设定的恒温温度，用时</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130 s</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，该段时间内的加热效率</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恒温箱的容积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，箱内空气密度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kg/m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，箱内空气的比热容</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时恒温箱的电功率；</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485384" y="5843999"/>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18.jpg" descr="id:2147501659;FounderCES"/>
          <p:cNvPicPr/>
          <p:nvPr/>
        </p:nvPicPr>
        <p:blipFill>
          <a:blip r:embed="rId2">
            <a:clrChange>
              <a:clrFrom>
                <a:srgbClr val="FFFFFF"/>
              </a:clrFrom>
              <a:clrTo>
                <a:srgbClr val="FFFFFF">
                  <a:alpha val="0"/>
                </a:srgbClr>
              </a:clrTo>
            </a:clrChange>
          </a:blip>
          <a:stretch>
            <a:fillRect/>
          </a:stretch>
        </p:blipFill>
        <p:spPr>
          <a:xfrm>
            <a:off x="6887294" y="4149080"/>
            <a:ext cx="2695074" cy="1694919"/>
          </a:xfrm>
          <a:prstGeom prst="rect">
            <a:avLst/>
          </a:prstGeom>
        </p:spPr>
      </p:pic>
      <p:sp>
        <p:nvSpPr>
          <p:cNvPr id="5" name="矩形 4"/>
          <p:cNvSpPr/>
          <p:nvPr/>
        </p:nvSpPr>
        <p:spPr>
          <a:xfrm>
            <a:off x="570841" y="5206189"/>
            <a:ext cx="1008481" cy="461665"/>
          </a:xfrm>
          <a:prstGeom prst="rect">
            <a:avLst/>
          </a:prstGeom>
        </p:spPr>
        <p:txBody>
          <a:bodyPr wrap="none">
            <a:spAutoFit/>
          </a:bodyPr>
          <a:lstStyle/>
          <a:p>
            <a:r>
              <a:rPr lang="en-US" altLang="zh-CN" sz="2400"/>
              <a:t>110 W</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67635"/>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由题图可知，当闭合开关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，温控开关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置于右边两个触点时，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根据并联电路的电阻特点可知，此时电路中的总电阻最小，由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可知，电路中的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总功率最大，恒温箱处于加热挡；当闭合开关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，温控开关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置于左边触点时，电路为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的简单电路，电路中的总电阻最大，总功率最小，恒温箱处于保温挡；保温时恒</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温箱的电功率为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440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067635"/>
              </a:xfrm>
              <a:blipFill rotWithShape="1">
                <a:blip r:embed="rId2"/>
                <a:stretch>
                  <a:fillRect l="-2" t="-21" r="1" b="-4038"/>
                </a:stretch>
              </a:blipFill>
            </p:spPr>
            <p:txBody>
              <a:bodyPr/>
              <a:lstStyle/>
              <a:p>
                <a:r>
                  <a:rPr lang="zh-CN" altLang="en-US">
                    <a:noFill/>
                  </a:rPr>
                  <a:t> </a:t>
                </a:r>
              </a:p>
            </p:txBody>
          </p:sp>
        </mc:Fallback>
      </mc:AlternateContent>
      <p:sp>
        <p:nvSpPr>
          <p:cNvPr id="3" name="矩形 2"/>
          <p:cNvSpPr/>
          <p:nvPr/>
        </p:nvSpPr>
        <p:spPr>
          <a:xfrm>
            <a:off x="4965104" y="5627975"/>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18.jpg" descr="id:2147501659;FounderCES"/>
          <p:cNvPicPr/>
          <p:nvPr/>
        </p:nvPicPr>
        <p:blipFill>
          <a:blip r:embed="rId3">
            <a:clrChange>
              <a:clrFrom>
                <a:srgbClr val="FFFFFF"/>
              </a:clrFrom>
              <a:clrTo>
                <a:srgbClr val="FFFFFF">
                  <a:alpha val="0"/>
                </a:srgbClr>
              </a:clrTo>
            </a:clrChange>
          </a:blip>
          <a:stretch>
            <a:fillRect/>
          </a:stretch>
        </p:blipFill>
        <p:spPr>
          <a:xfrm>
            <a:off x="4367014" y="3933056"/>
            <a:ext cx="2695074" cy="169491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6606"/>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22358" y="358912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18.jpg" descr="id:2147501659;FounderCES"/>
          <p:cNvPicPr/>
          <p:nvPr/>
        </p:nvPicPr>
        <p:blipFill>
          <a:blip r:embed="rId2">
            <a:clrChange>
              <a:clrFrom>
                <a:srgbClr val="FFFFFF"/>
              </a:clrFrom>
              <a:clrTo>
                <a:srgbClr val="FFFFFF">
                  <a:alpha val="0"/>
                </a:srgbClr>
              </a:clrTo>
            </a:clrChange>
          </a:blip>
          <a:stretch>
            <a:fillRect/>
          </a:stretch>
        </p:blipFill>
        <p:spPr>
          <a:xfrm>
            <a:off x="4341865" y="1587677"/>
            <a:ext cx="3343146" cy="2102488"/>
          </a:xfrm>
          <a:prstGeom prst="rect">
            <a:avLst/>
          </a:prstGeom>
        </p:spPr>
      </p:pic>
      <p:sp>
        <p:nvSpPr>
          <p:cNvPr id="5" name="矩形 4"/>
          <p:cNvSpPr/>
          <p:nvPr/>
        </p:nvSpPr>
        <p:spPr>
          <a:xfrm>
            <a:off x="478582" y="1654678"/>
            <a:ext cx="953146" cy="461665"/>
          </a:xfrm>
          <a:prstGeom prst="rect">
            <a:avLst/>
          </a:prstGeom>
        </p:spPr>
        <p:txBody>
          <a:bodyPr wrap="none">
            <a:spAutoFit/>
          </a:bodyPr>
          <a:lstStyle/>
          <a:p>
            <a:r>
              <a:rPr lang="en-US" altLang="zh-CN" sz="2400"/>
              <a:t>110 Ω</a:t>
            </a:r>
            <a:endParaRPr lang="zh-CN" altLang="en-US"/>
          </a:p>
        </p:txBody>
      </p:sp>
      <mc:AlternateContent xmlns:mc="http://schemas.openxmlformats.org/markup-compatibility/2006" xmlns:a14="http://schemas.microsoft.com/office/drawing/2010/main">
        <mc:Choice Requires="a14">
          <p:sp>
            <p:nvSpPr>
              <p:cNvPr id="6" name="内容占位符 1"/>
              <p:cNvSpPr txBox="1"/>
              <p:nvPr/>
            </p:nvSpPr>
            <p:spPr bwMode="auto">
              <a:xfrm>
                <a:off x="360854" y="4126449"/>
                <a:ext cx="11485848" cy="199272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由于并联电路中各用电器的电功率之和等于电路的总功率，则恒温箱处于加热</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440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4126449"/>
                <a:ext cx="11485848" cy="1992725"/>
              </a:xfrm>
              <a:prstGeom prst="rect">
                <a:avLst/>
              </a:prstGeom>
              <a:blipFill rotWithShape="1">
                <a:blip r:embed="rId3"/>
                <a:stretch>
                  <a:fillRect l="-2" t="-11" r="1" b="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71998"/>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）恒温箱的恒温温度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109120" y="3006809"/>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18.jpg" descr="id:2147501659;FounderCES"/>
          <p:cNvPicPr/>
          <p:nvPr/>
        </p:nvPicPr>
        <p:blipFill>
          <a:blip r:embed="rId2">
            <a:clrChange>
              <a:clrFrom>
                <a:srgbClr val="FFFFFF"/>
              </a:clrFrom>
              <a:clrTo>
                <a:srgbClr val="FFFFFF">
                  <a:alpha val="0"/>
                </a:srgbClr>
              </a:clrTo>
            </a:clrChange>
          </a:blip>
          <a:stretch>
            <a:fillRect/>
          </a:stretch>
        </p:blipFill>
        <p:spPr>
          <a:xfrm>
            <a:off x="4248876" y="1023858"/>
            <a:ext cx="3240360" cy="2037847"/>
          </a:xfrm>
          <a:prstGeom prst="rect">
            <a:avLst/>
          </a:prstGeom>
        </p:spPr>
      </p:pic>
      <p:sp>
        <p:nvSpPr>
          <p:cNvPr id="5" name="矩形 4"/>
          <p:cNvSpPr/>
          <p:nvPr/>
        </p:nvSpPr>
        <p:spPr>
          <a:xfrm>
            <a:off x="524712" y="1392524"/>
            <a:ext cx="878767" cy="461665"/>
          </a:xfrm>
          <a:prstGeom prst="rect">
            <a:avLst/>
          </a:prstGeom>
        </p:spPr>
        <p:txBody>
          <a:bodyPr wrap="none">
            <a:spAutoFit/>
          </a:bodyPr>
          <a:lstStyle/>
          <a:p>
            <a:r>
              <a:rPr lang="en-US" altLang="zh-CN" sz="2400"/>
              <a:t>42 </a:t>
            </a:r>
            <a:r>
              <a:rPr lang="en-US" altLang="zh-CN" sz="2400">
                <a:latin typeface="宋体" panose="02010600030101010101" pitchFamily="2" charset="-122"/>
                <a:cs typeface="Times New Roman" panose="02020603050405020304" pitchFamily="18" charset="0"/>
              </a:rPr>
              <a:t>℃</a:t>
            </a:r>
            <a:endParaRPr lang="zh-CN" altLang="en-US"/>
          </a:p>
        </p:txBody>
      </p:sp>
      <mc:AlternateContent xmlns:mc="http://schemas.openxmlformats.org/markup-compatibility/2006" xmlns:a14="http://schemas.microsoft.com/office/drawing/2010/main">
        <mc:Choice Requires="a14">
          <p:sp>
            <p:nvSpPr>
              <p:cNvPr id="6" name="内容占位符 2"/>
              <p:cNvSpPr txBox="1"/>
              <p:nvPr/>
            </p:nvSpPr>
            <p:spPr bwMode="auto">
              <a:xfrm>
                <a:off x="360854" y="3517860"/>
                <a:ext cx="11485848" cy="277120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可知，恒温箱消耗的电能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71 500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％可知，恒温箱内气体吸收的热量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71 500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57 200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可知，恒温箱内气体的质量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 kg</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）可知，恒温箱的恒温温度为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𝑐𝑚</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57</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solidFill>
                              <a:srgbClr val="000000"/>
                            </a:solidFill>
                            <a:latin typeface="+mj-lt"/>
                            <a:ea typeface="宋体" panose="02010600030101010101" pitchFamily="2" charset="-122"/>
                            <a:cs typeface="Times New Roman" panose="020206030504050203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k</m:t>
                        </m:r>
                        <m:r>
                          <m:rPr>
                            <m:nor/>
                          </m:rPr>
                          <a:rPr lang="en-US" altLang="zh-CN">
                            <a:solidFill>
                              <a:srgbClr val="000000"/>
                            </a:solidFill>
                            <a:latin typeface="Cambria Math" panose="02040503050406030204" pitchFamily="18" charset="0"/>
                            <a:cs typeface="Times New Roman" panose="02020603050405020304" pitchFamily="18" charset="0"/>
                          </a:rPr>
                          <m:t>g</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2"/>
              <p:cNvSpPr txBox="1">
                <a:spLocks noRot="1" noChangeAspect="1" noMove="1" noResize="1" noEditPoints="1" noAdjustHandles="1" noChangeArrowheads="1" noChangeShapeType="1" noTextEdit="1"/>
              </p:cNvSpPr>
              <p:nvPr/>
            </p:nvSpPr>
            <p:spPr bwMode="auto">
              <a:xfrm>
                <a:off x="360854" y="3517860"/>
                <a:ext cx="11485848" cy="2771208"/>
              </a:xfrm>
              <a:prstGeom prst="rect">
                <a:avLst/>
              </a:prstGeom>
              <a:blipFill rotWithShape="1">
                <a:blip r:embed="rId3"/>
                <a:stretch>
                  <a:fillRect l="-2" t="-21" r="1" b="-485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1275684"/>
                <a:ext cx="11485848" cy="4097532"/>
              </a:xfrm>
              <a:solidFill>
                <a:srgbClr val="E1F4FC"/>
              </a:solidFill>
            </p:spPr>
            <p:txBody>
              <a:bodyPr/>
              <a:lstStyle/>
              <a:p>
                <a:pPr hangingPunct="0">
                  <a:lnSpc>
                    <a:spcPct val="110000"/>
                  </a:lnSpc>
                  <a:spcAft>
                    <a:spcPts val="0"/>
                  </a:spcAft>
                </a:pPr>
                <a:r>
                  <a:rPr lang="en-US" altLang="zh-CN">
                    <a:solidFill>
                      <a:schemeClr val="tx1"/>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chemeClr val="tx1"/>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chemeClr val="tx1"/>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楷体" panose="02010609060101010101" pitchFamily="49" charset="-122"/>
                    <a:cs typeface="Times New Roman" panose="02020603050405020304" pitchFamily="18" charset="0"/>
                  </a:rPr>
                  <a:t>当电源电压一定时</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楷体" panose="02010609060101010101" pitchFamily="49" charset="-122"/>
                    <a:cs typeface="Times New Roman" panose="02020603050405020304" pitchFamily="18" charset="0"/>
                  </a:rPr>
                  <a:t>电路电阻越大</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楷体" panose="02010609060101010101" pitchFamily="49" charset="-122"/>
                    <a:cs typeface="Times New Roman" panose="02020603050405020304" pitchFamily="18" charset="0"/>
                  </a:rPr>
                  <a:t>功率越小</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chemeClr val="tx1"/>
                    </a:solidFill>
                    <a:latin typeface="Times New Roman" panose="02020603050405020304" pitchFamily="18" charset="0"/>
                    <a:ea typeface="楷体" panose="02010609060101010101" pitchFamily="49" charset="-122"/>
                    <a:cs typeface="Times New Roman" panose="02020603050405020304" pitchFamily="18" charset="0"/>
                  </a:rPr>
                  <a:t>根据电路图分析电路结构</a:t>
                </a:r>
                <a:r>
                  <a:rPr lang="zh-CN" altLang="zh-CN"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chemeClr val="tx1"/>
                    </a:solidFill>
                    <a:latin typeface="Times New Roman" panose="02020603050405020304" pitchFamily="18" charset="0"/>
                    <a:ea typeface="楷体" panose="02010609060101010101" pitchFamily="49" charset="-122"/>
                    <a:cs typeface="Times New Roman" panose="02020603050405020304" pitchFamily="18" charset="0"/>
                  </a:rPr>
                  <a:t>结合并联电路电阻规律和</a:t>
                </a:r>
                <a:r>
                  <a:rPr lang="en-US" altLang="zh-CN" i="1"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pc="-1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spc="-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spc="-100">
                            <a:solidFill>
                              <a:schemeClr val="tx1"/>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pc="-100">
                    <a:solidFill>
                      <a:schemeClr val="tx1"/>
                    </a:solidFill>
                    <a:latin typeface="Times New Roman" panose="02020603050405020304" pitchFamily="18" charset="0"/>
                    <a:ea typeface="楷体" panose="02010609060101010101" pitchFamily="49" charset="-122"/>
                    <a:cs typeface="Times New Roman" panose="02020603050405020304" pitchFamily="18" charset="0"/>
                  </a:rPr>
                  <a:t>可知各挡位时电路的连接</a:t>
                </a:r>
                <a:r>
                  <a:rPr lang="en-US" altLang="zh-CN" spc="-100">
                    <a:solidFill>
                      <a:schemeClr val="tx1"/>
                    </a:solidFill>
                    <a:latin typeface="宋体" panose="02010600030101010101" pitchFamily="2" charset="-122"/>
                    <a:ea typeface="宋体" panose="02010600030101010101" pitchFamily="2" charset="-122"/>
                    <a:cs typeface="Times New Roman" panose="02020603050405020304" pitchFamily="18" charset="0"/>
                  </a:rPr>
                  <a:t>.</a:t>
                </a:r>
              </a:p>
              <a:p>
                <a:pPr hangingPunct="0">
                  <a:lnSpc>
                    <a:spcPct val="110000"/>
                  </a:lnSpc>
                  <a:spcAft>
                    <a:spcPts val="0"/>
                  </a:spcAft>
                </a:pPr>
                <a:endParaRPr lang="en-US" altLang="zh-CN" sz="900" spc="-1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en-US" altLang="zh-CN" sz="900" spc="-1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endParaRPr lang="zh-CN" altLang="zh-CN" sz="900" spc="-1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Rot="1" noChangeAspect="1" noMove="1" noResize="1" noEditPoints="1" noAdjustHandles="1" noChangeArrowheads="1" noChangeShapeType="1" noTextEdit="1"/>
              </p:cNvSpPr>
              <p:nvPr>
                <p:ph idx="1"/>
              </p:nvPr>
            </p:nvSpPr>
            <p:spPr>
              <a:xfrm>
                <a:off x="360854" y="1275684"/>
                <a:ext cx="11485848" cy="4097532"/>
              </a:xfrm>
              <a:blipFill rotWithShape="1">
                <a:blip r:embed="rId2"/>
                <a:stretch>
                  <a:fillRect l="-2" t="-15" r="1" b="12"/>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360445" y="1259764"/>
            <a:ext cx="1735995" cy="458277"/>
          </a:xfrm>
          <a:prstGeom prst="rect">
            <a:avLst/>
          </a:prstGeom>
        </p:spPr>
      </p:pic>
      <p:sp>
        <p:nvSpPr>
          <p:cNvPr id="6" name="矩形 5"/>
          <p:cNvSpPr/>
          <p:nvPr/>
        </p:nvSpPr>
        <p:spPr>
          <a:xfrm>
            <a:off x="5371274" y="4682875"/>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7" name="kk418.jpg" descr="id:2147501659;FounderCES"/>
          <p:cNvPicPr/>
          <p:nvPr/>
        </p:nvPicPr>
        <p:blipFill>
          <a:blip r:embed="rId4">
            <a:clrChange>
              <a:clrFrom>
                <a:srgbClr val="FFFFFF"/>
              </a:clrFrom>
              <a:clrTo>
                <a:srgbClr val="FFFFFF">
                  <a:alpha val="0"/>
                </a:srgbClr>
              </a:clrTo>
            </a:clrChange>
          </a:blip>
          <a:stretch>
            <a:fillRect/>
          </a:stretch>
        </p:blipFill>
        <p:spPr>
          <a:xfrm>
            <a:off x="4511030" y="2699924"/>
            <a:ext cx="3240360" cy="203784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子题练思维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鞍山中考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）中医药是中华文化的瑰宝，在疾病治疗方面具有不可替代的作用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如图甲所示为小明同学家的小型电中药锅，其电路简图如图乙所示，通过开关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的不同接法组合，可以实现三挡加热功能，其中定值电阻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都是发热电阻，其部分参数如表所示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药液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药液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816068" y="5670896"/>
            <a:ext cx="3559058" cy="646331"/>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435183" y="1415776"/>
            <a:ext cx="3325101" cy="423985"/>
          </a:xfrm>
          <a:prstGeom prst="rect">
            <a:avLst/>
          </a:prstGeom>
        </p:spPr>
      </p:pic>
      <p:pic>
        <p:nvPicPr>
          <p:cNvPr id="8" name="kk419.jpg" descr="id:2147501701;FounderCES"/>
          <p:cNvPicPr/>
          <p:nvPr/>
        </p:nvPicPr>
        <p:blipFill>
          <a:blip r:embed="rId3"/>
          <a:stretch>
            <a:fillRect/>
          </a:stretch>
        </p:blipFill>
        <p:spPr>
          <a:xfrm>
            <a:off x="1078230" y="4251960"/>
            <a:ext cx="1721485" cy="1607185"/>
          </a:xfrm>
          <a:prstGeom prst="rect">
            <a:avLst/>
          </a:prstGeom>
        </p:spPr>
      </p:pic>
      <p:sp>
        <p:nvSpPr>
          <p:cNvPr id="7" name="矩形 6"/>
          <p:cNvSpPr/>
          <p:nvPr/>
        </p:nvSpPr>
        <p:spPr>
          <a:xfrm>
            <a:off x="2567915" y="6095161"/>
            <a:ext cx="1800493" cy="646331"/>
          </a:xfrm>
          <a:prstGeom prst="rect">
            <a:avLst/>
          </a:prstGeom>
        </p:spPr>
        <p:txBody>
          <a:bodyPr wrap="none">
            <a:spAutoFit/>
          </a:bodyPr>
          <a:lstStyle/>
          <a:p>
            <a:pPr lvl="0" algn="ctr"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Times New Roman" panose="02020603050405020304"/>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10" name="kk420.jpg" descr="id:2147501708;FounderCES"/>
          <p:cNvPicPr/>
          <p:nvPr/>
        </p:nvPicPr>
        <p:blipFill>
          <a:blip r:embed="rId4"/>
          <a:stretch>
            <a:fillRect/>
          </a:stretch>
        </p:blipFill>
        <p:spPr>
          <a:xfrm>
            <a:off x="3458845" y="4455160"/>
            <a:ext cx="2642870" cy="1195070"/>
          </a:xfrm>
          <a:prstGeom prst="rect">
            <a:avLst/>
          </a:prstGeom>
        </p:spPr>
      </p:pic>
      <p:graphicFrame>
        <p:nvGraphicFramePr>
          <p:cNvPr id="9" name="表格 8"/>
          <p:cNvGraphicFramePr>
            <a:graphicFrameLocks noGrp="1"/>
          </p:cNvGraphicFramePr>
          <p:nvPr/>
        </p:nvGraphicFramePr>
        <p:xfrm>
          <a:off x="6959302" y="4149080"/>
          <a:ext cx="4294703" cy="2032964"/>
        </p:xfrm>
        <a:graphic>
          <a:graphicData uri="http://schemas.openxmlformats.org/drawingml/2006/table">
            <a:tbl>
              <a:tblPr firstRow="1" firstCol="1" bandRow="1"/>
              <a:tblGrid>
                <a:gridCol w="2050174">
                  <a:extLst>
                    <a:ext uri="{9D8B030D-6E8A-4147-A177-3AD203B41FA5}">
                      <a16:colId xmlns:a16="http://schemas.microsoft.com/office/drawing/2014/main" val="20000"/>
                    </a:ext>
                  </a:extLst>
                </a:gridCol>
                <a:gridCol w="2244529">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rowSpan="3">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额定功率</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1576">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低温挡</a:t>
                      </a:r>
                      <a:r>
                        <a:rPr lang="en-US" alt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_______</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）锅中的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药液从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，中药液吸收的热量；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表格 6"/>
          <p:cNvGraphicFramePr>
            <a:graphicFrameLocks noGrp="1"/>
          </p:cNvGraphicFramePr>
          <p:nvPr/>
        </p:nvGraphicFramePr>
        <p:xfrm>
          <a:off x="6959302" y="1841631"/>
          <a:ext cx="4294703" cy="2032964"/>
        </p:xfrm>
        <a:graphic>
          <a:graphicData uri="http://schemas.openxmlformats.org/drawingml/2006/table">
            <a:tbl>
              <a:tblPr firstRow="1" firstCol="1" bandRow="1"/>
              <a:tblGrid>
                <a:gridCol w="2050174">
                  <a:extLst>
                    <a:ext uri="{9D8B030D-6E8A-4147-A177-3AD203B41FA5}">
                      <a16:colId xmlns:a16="http://schemas.microsoft.com/office/drawing/2014/main" val="20000"/>
                    </a:ext>
                  </a:extLst>
                </a:gridCol>
                <a:gridCol w="2244529">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rowSpan="3">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额定功率</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中温挡</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1576">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低温挡</a:t>
                      </a:r>
                      <a:r>
                        <a:rPr lang="en-US" alt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_______</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8" name="矩形 7"/>
          <p:cNvSpPr/>
          <p:nvPr/>
        </p:nvSpPr>
        <p:spPr>
          <a:xfrm>
            <a:off x="510686" y="4293096"/>
            <a:ext cx="1519968" cy="461665"/>
          </a:xfrm>
          <a:prstGeom prst="rect">
            <a:avLst/>
          </a:prstGeom>
        </p:spPr>
        <p:txBody>
          <a:bodyPr wrap="none">
            <a:spAutoFit/>
          </a:bodyPr>
          <a:lstStyle/>
          <a:p>
            <a:r>
              <a:rPr lang="en-US" altLang="zh-CN" sz="2400"/>
              <a:t>4.2</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4</a:t>
            </a:r>
            <a:r>
              <a:rPr lang="en-US" altLang="zh-CN" sz="2400"/>
              <a:t> J</a:t>
            </a:r>
            <a:endParaRPr lang="zh-CN" altLang="en-US"/>
          </a:p>
        </p:txBody>
      </p:sp>
      <p:sp>
        <p:nvSpPr>
          <p:cNvPr id="9" name="内容占位符 1"/>
          <p:cNvSpPr txBox="1"/>
          <p:nvPr/>
        </p:nvSpPr>
        <p:spPr bwMode="auto">
          <a:xfrm>
            <a:off x="360854" y="474321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药液的体积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dm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，药液的质量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药液</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，药液吸收的热量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药液</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2031333" y="3231226"/>
            <a:ext cx="3559058" cy="646331"/>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11" name="kk419.jpg" descr="id:2147501701;FounderCES"/>
          <p:cNvPicPr/>
          <p:nvPr/>
        </p:nvPicPr>
        <p:blipFill>
          <a:blip r:embed="rId2"/>
          <a:stretch>
            <a:fillRect/>
          </a:stretch>
        </p:blipFill>
        <p:spPr>
          <a:xfrm>
            <a:off x="1293495" y="1812290"/>
            <a:ext cx="1721485" cy="1607185"/>
          </a:xfrm>
          <a:prstGeom prst="rect">
            <a:avLst/>
          </a:prstGeom>
        </p:spPr>
      </p:pic>
      <p:sp>
        <p:nvSpPr>
          <p:cNvPr id="12" name="矩形 11"/>
          <p:cNvSpPr/>
          <p:nvPr/>
        </p:nvSpPr>
        <p:spPr>
          <a:xfrm>
            <a:off x="2783180" y="3655491"/>
            <a:ext cx="1800493" cy="646331"/>
          </a:xfrm>
          <a:prstGeom prst="rect">
            <a:avLst/>
          </a:prstGeom>
        </p:spPr>
        <p:txBody>
          <a:bodyPr wrap="none">
            <a:spAutoFit/>
          </a:bodyPr>
          <a:lstStyle/>
          <a:p>
            <a:pPr lvl="0" algn="ctr"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（变式</a:t>
            </a:r>
            <a:r>
              <a:rPr lang="en-US" altLang="zh-CN" sz="2400" b="0">
                <a:solidFill>
                  <a:srgbClr val="000000"/>
                </a:solidFill>
                <a:cs typeface="Times New Roman" panose="02020603050405020304" pitchFamily="18" charset="0"/>
              </a:rPr>
              <a:t>1</a:t>
            </a:r>
            <a:r>
              <a:rPr lang="en-US" altLang="zh-CN" sz="2400" b="0">
                <a:solidFill>
                  <a:srgbClr val="000000"/>
                </a:solidFill>
                <a:latin typeface="Times New Roman" panose="02020603050405020304"/>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13" name="kk420.jpg" descr="id:2147501708;FounderCES"/>
          <p:cNvPicPr/>
          <p:nvPr/>
        </p:nvPicPr>
        <p:blipFill>
          <a:blip r:embed="rId3"/>
          <a:stretch>
            <a:fillRect/>
          </a:stretch>
        </p:blipFill>
        <p:spPr>
          <a:xfrm>
            <a:off x="3674110" y="2015490"/>
            <a:ext cx="2642870" cy="11950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3651</Words>
  <Application>Microsoft Office PowerPoint</Application>
  <PresentationFormat>自定义</PresentationFormat>
  <Paragraphs>216</Paragraphs>
  <Slides>24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24</vt:i4>
      </vt:variant>
    </vt:vector>
  </HeadingPairs>
  <TitlesOfParts>
    <vt:vector size="34"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548</cp:revision>
  <dcterms:created xsi:type="dcterms:W3CDTF">2020-11-06T05:24:00Z</dcterms:created>
  <dcterms:modified xsi:type="dcterms:W3CDTF">2025-09-18T00:37:26Z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EA5C885C692448289BE3FD2E1724A960_12</vt:lpwstr>
  </property>
</Properties>
</file>